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81" r:id="rId2"/>
    <p:sldId id="280" r:id="rId3"/>
    <p:sldId id="258" r:id="rId4"/>
    <p:sldId id="263" r:id="rId5"/>
    <p:sldId id="269" r:id="rId6"/>
    <p:sldId id="260" r:id="rId7"/>
    <p:sldId id="273" r:id="rId8"/>
    <p:sldId id="296" r:id="rId9"/>
    <p:sldId id="274" r:id="rId10"/>
    <p:sldId id="277" r:id="rId11"/>
    <p:sldId id="272" r:id="rId12"/>
    <p:sldId id="275" r:id="rId13"/>
    <p:sldId id="324" r:id="rId14"/>
    <p:sldId id="278" r:id="rId15"/>
    <p:sldId id="276" r:id="rId16"/>
    <p:sldId id="283" r:id="rId17"/>
    <p:sldId id="279" r:id="rId18"/>
    <p:sldId id="285" r:id="rId19"/>
    <p:sldId id="286" r:id="rId20"/>
    <p:sldId id="282" r:id="rId21"/>
    <p:sldId id="289" r:id="rId22"/>
    <p:sldId id="290" r:id="rId23"/>
    <p:sldId id="291" r:id="rId24"/>
    <p:sldId id="287" r:id="rId25"/>
    <p:sldId id="295" r:id="rId26"/>
    <p:sldId id="294" r:id="rId27"/>
    <p:sldId id="297" r:id="rId28"/>
    <p:sldId id="298" r:id="rId29"/>
    <p:sldId id="301" r:id="rId30"/>
    <p:sldId id="303" r:id="rId31"/>
    <p:sldId id="302" r:id="rId32"/>
    <p:sldId id="309" r:id="rId33"/>
    <p:sldId id="306" r:id="rId34"/>
    <p:sldId id="323" r:id="rId35"/>
    <p:sldId id="313" r:id="rId36"/>
    <p:sldId id="315" r:id="rId37"/>
    <p:sldId id="317" r:id="rId38"/>
    <p:sldId id="300" r:id="rId39"/>
    <p:sldId id="256" r:id="rId40"/>
    <p:sldId id="264" r:id="rId41"/>
    <p:sldId id="265" r:id="rId42"/>
    <p:sldId id="259" r:id="rId43"/>
    <p:sldId id="262" r:id="rId44"/>
    <p:sldId id="267" r:id="rId45"/>
    <p:sldId id="284" r:id="rId46"/>
    <p:sldId id="288" r:id="rId47"/>
    <p:sldId id="292" r:id="rId48"/>
    <p:sldId id="322" r:id="rId49"/>
    <p:sldId id="293" r:id="rId50"/>
    <p:sldId id="299" r:id="rId51"/>
    <p:sldId id="304" r:id="rId52"/>
    <p:sldId id="307" r:id="rId53"/>
    <p:sldId id="305" r:id="rId54"/>
    <p:sldId id="310" r:id="rId55"/>
    <p:sldId id="312" r:id="rId56"/>
    <p:sldId id="314" r:id="rId57"/>
    <p:sldId id="320" r:id="rId58"/>
    <p:sldId id="308" r:id="rId59"/>
    <p:sldId id="321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109" d="100"/>
          <a:sy n="109" d="100"/>
        </p:scale>
        <p:origin x="-16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A78FDD4-5037-4067-B44E-A6A3715B26C5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90F9864-40B5-4A71-98DE-F677041FDF2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5301208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200" dirty="0" smtClean="0">
                <a:latin typeface="Ink Free" pitchFamily="66" charset="0"/>
              </a:rPr>
              <a:t>František </a:t>
            </a:r>
            <a:r>
              <a:rPr lang="cs-CZ" sz="2200" dirty="0" err="1" smtClean="0">
                <a:latin typeface="Ink Free" pitchFamily="66" charset="0"/>
              </a:rPr>
              <a:t>Ryčl</a:t>
            </a: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sz="6700" dirty="0" smtClean="0">
                <a:latin typeface="Ink Free" pitchFamily="66" charset="0"/>
              </a:rPr>
              <a:t>Pohledné básně</a:t>
            </a: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/>
            </a:r>
            <a:br>
              <a:rPr lang="cs-CZ" dirty="0" smtClean="0">
                <a:latin typeface="Ink Free" pitchFamily="66" charset="0"/>
              </a:rPr>
            </a:br>
            <a:r>
              <a:rPr lang="cs-CZ" dirty="0" smtClean="0">
                <a:latin typeface="Ink Free" pitchFamily="66" charset="0"/>
              </a:rPr>
              <a:t>2023</a:t>
            </a:r>
            <a:endParaRPr lang="cs-CZ" dirty="0">
              <a:latin typeface="Ink Free" pitchFamily="66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stažený soubor (6).jf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3200400" cy="52133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67944" y="908721"/>
            <a:ext cx="41764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Tady jde o  život,</a:t>
            </a:r>
          </a:p>
          <a:p>
            <a:r>
              <a:rPr lang="cs-CZ" dirty="0" smtClean="0">
                <a:latin typeface="Candara Light" pitchFamily="34" charset="0"/>
              </a:rPr>
              <a:t>honem,  </a:t>
            </a:r>
            <a:r>
              <a:rPr lang="cs-CZ" dirty="0" err="1" smtClean="0">
                <a:latin typeface="Candara Light" pitchFamily="34" charset="0"/>
              </a:rPr>
              <a:t>honem</a:t>
            </a:r>
            <a:r>
              <a:rPr lang="cs-CZ" dirty="0" smtClean="0">
                <a:latin typeface="Candara Light" pitchFamily="34" charset="0"/>
              </a:rPr>
              <a:t>,</a:t>
            </a:r>
          </a:p>
          <a:p>
            <a:r>
              <a:rPr lang="cs-CZ" dirty="0" smtClean="0">
                <a:latin typeface="Candara Light" pitchFamily="34" charset="0"/>
              </a:rPr>
              <a:t>uteč Petře  před  </a:t>
            </a:r>
            <a:r>
              <a:rPr lang="cs-CZ" dirty="0" err="1" smtClean="0">
                <a:latin typeface="Candara Light" pitchFamily="34" charset="0"/>
              </a:rPr>
              <a:t>Neronem</a:t>
            </a:r>
            <a:r>
              <a:rPr lang="cs-CZ" dirty="0" smtClean="0">
                <a:latin typeface="Candara Light" pitchFamily="34" charset="0"/>
              </a:rPr>
              <a:t>!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A jak prchá časně zrána,</a:t>
            </a:r>
          </a:p>
          <a:p>
            <a:r>
              <a:rPr lang="cs-CZ" dirty="0" smtClean="0">
                <a:latin typeface="Candara Light" pitchFamily="34" charset="0"/>
              </a:rPr>
              <a:t>na silnici  potká Pána.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Utíkej , Petře, hleď se schovat,</a:t>
            </a:r>
          </a:p>
          <a:p>
            <a:r>
              <a:rPr lang="cs-CZ" dirty="0" smtClean="0">
                <a:latin typeface="Candara Light" pitchFamily="34" charset="0"/>
              </a:rPr>
              <a:t>já se  dám v Římě  ukřižovat,</a:t>
            </a:r>
          </a:p>
          <a:p>
            <a:r>
              <a:rPr lang="cs-CZ" dirty="0" smtClean="0">
                <a:latin typeface="Candara Light" pitchFamily="34" charset="0"/>
              </a:rPr>
              <a:t>rád přejdu znova</a:t>
            </a:r>
          </a:p>
          <a:p>
            <a:r>
              <a:rPr lang="cs-CZ" dirty="0" smtClean="0">
                <a:latin typeface="Candara Light" pitchFamily="34" charset="0"/>
              </a:rPr>
              <a:t>smrti most.</a:t>
            </a:r>
          </a:p>
          <a:p>
            <a:r>
              <a:rPr lang="cs-CZ" dirty="0" smtClean="0">
                <a:latin typeface="Candara Light" pitchFamily="34" charset="0"/>
              </a:rPr>
              <a:t>Už s tím  mám svoji zkušenost.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Od  Říma  ozvou se kohouti,</a:t>
            </a:r>
          </a:p>
          <a:p>
            <a:r>
              <a:rPr lang="cs-CZ" dirty="0" smtClean="0">
                <a:latin typeface="Candara Light" pitchFamily="34" charset="0"/>
              </a:rPr>
              <a:t>duše  se Petrova  zarmoutí</a:t>
            </a:r>
          </a:p>
          <a:p>
            <a:r>
              <a:rPr lang="cs-CZ" dirty="0" smtClean="0">
                <a:latin typeface="Candara Light" pitchFamily="34" charset="0"/>
              </a:rPr>
              <a:t>a on se  do města vrátí.</a:t>
            </a:r>
          </a:p>
          <a:p>
            <a:r>
              <a:rPr lang="cs-CZ" dirty="0" err="1" smtClean="0">
                <a:latin typeface="Candara Light" pitchFamily="34" charset="0"/>
              </a:rPr>
              <a:t>Staniž</a:t>
            </a:r>
            <a:r>
              <a:rPr lang="cs-CZ" dirty="0" smtClean="0">
                <a:latin typeface="Candara Light" pitchFamily="34" charset="0"/>
              </a:rPr>
              <a:t> se, co má se  </a:t>
            </a:r>
            <a:r>
              <a:rPr lang="cs-CZ" dirty="0" err="1" smtClean="0">
                <a:latin typeface="Candara Light" pitchFamily="34" charset="0"/>
              </a:rPr>
              <a:t>státi</a:t>
            </a:r>
            <a:r>
              <a:rPr lang="cs-CZ" dirty="0" smtClean="0">
                <a:latin typeface="Candara Light" pitchFamily="34" charset="0"/>
              </a:rPr>
              <a:t>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5503783"/>
            <a:ext cx="3672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Marco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Benefial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Domine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, 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quo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vadis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,?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National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Museum, Stockholm)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Johann_Heinrich_Schönfeld_-_Sintflut_-_GG_1870_-_Kunsthistorisches_Museum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7" y="980729"/>
            <a:ext cx="5759959" cy="330647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00192" y="1556793"/>
            <a:ext cx="2843808" cy="138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Zle je, zle je,  zle  je, zle  je,</a:t>
            </a:r>
          </a:p>
          <a:p>
            <a:r>
              <a:rPr lang="cs-CZ" sz="1600" dirty="0" smtClean="0">
                <a:latin typeface="Candara Light" pitchFamily="34" charset="0"/>
              </a:rPr>
              <a:t>prší, </a:t>
            </a:r>
            <a:r>
              <a:rPr lang="cs-CZ" sz="1600" dirty="0" err="1" smtClean="0">
                <a:latin typeface="Candara Light" pitchFamily="34" charset="0"/>
              </a:rPr>
              <a:t>prší</a:t>
            </a:r>
            <a:r>
              <a:rPr lang="cs-CZ" sz="1600" dirty="0" smtClean="0">
                <a:latin typeface="Candara Light" pitchFamily="34" charset="0"/>
              </a:rPr>
              <a:t>, jen se  </a:t>
            </a:r>
            <a:r>
              <a:rPr lang="cs-CZ" sz="1600" dirty="0" err="1" smtClean="0">
                <a:latin typeface="Candara Light" pitchFamily="34" charset="0"/>
              </a:rPr>
              <a:t>leje</a:t>
            </a:r>
            <a:r>
              <a:rPr lang="cs-CZ" sz="1600" dirty="0" smtClean="0">
                <a:latin typeface="Candara Light" pitchFamily="34" charset="0"/>
              </a:rPr>
              <a:t>.</a:t>
            </a:r>
          </a:p>
          <a:p>
            <a:r>
              <a:rPr lang="cs-CZ" sz="1600" dirty="0" smtClean="0">
                <a:latin typeface="Candara Light" pitchFamily="34" charset="0"/>
              </a:rPr>
              <a:t>Moře bouří,  zem se  chvěje.</a:t>
            </a:r>
          </a:p>
          <a:p>
            <a:r>
              <a:rPr lang="cs-CZ" sz="1600" dirty="0" smtClean="0">
                <a:latin typeface="Candara Light" pitchFamily="34" charset="0"/>
              </a:rPr>
              <a:t>Beznaděje bez naděje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4509120"/>
            <a:ext cx="4320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Johann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Heinrich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Potopa</a:t>
            </a:r>
          </a:p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Kunsthistorisches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 Museum 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Wien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Juan_Carreno_de_Miranda_01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1" y="332656"/>
            <a:ext cx="3468396" cy="51572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44008" y="620688"/>
            <a:ext cx="39604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Rybky,  ryby,  rybičky,</a:t>
            </a:r>
          </a:p>
          <a:p>
            <a:r>
              <a:rPr lang="cs-CZ" dirty="0" smtClean="0">
                <a:latin typeface="Candara Light" pitchFamily="34" charset="0"/>
              </a:rPr>
              <a:t>pozvedněte  ploutvičky,</a:t>
            </a:r>
          </a:p>
          <a:p>
            <a:r>
              <a:rPr lang="cs-CZ" dirty="0" smtClean="0">
                <a:latin typeface="Candara Light" pitchFamily="34" charset="0"/>
              </a:rPr>
              <a:t>vyslyšte slova</a:t>
            </a:r>
          </a:p>
          <a:p>
            <a:r>
              <a:rPr lang="cs-CZ" dirty="0" smtClean="0">
                <a:latin typeface="Candara Light" pitchFamily="34" charset="0"/>
              </a:rPr>
              <a:t>Antonínova,</a:t>
            </a:r>
          </a:p>
          <a:p>
            <a:r>
              <a:rPr lang="cs-CZ" dirty="0" err="1" smtClean="0">
                <a:latin typeface="Candara Light" pitchFamily="34" charset="0"/>
              </a:rPr>
              <a:t>otevřte</a:t>
            </a:r>
            <a:r>
              <a:rPr lang="cs-CZ" dirty="0" smtClean="0">
                <a:latin typeface="Candara Light" pitchFamily="34" charset="0"/>
              </a:rPr>
              <a:t>  jim svůj sluch,</a:t>
            </a:r>
          </a:p>
          <a:p>
            <a:r>
              <a:rPr lang="cs-CZ" dirty="0" smtClean="0">
                <a:latin typeface="Candara Light" pitchFamily="34" charset="0"/>
              </a:rPr>
              <a:t>když je k ním  člověk   </a:t>
            </a:r>
            <a:r>
              <a:rPr lang="cs-CZ" dirty="0" err="1" smtClean="0">
                <a:latin typeface="Candara Light" pitchFamily="34" charset="0"/>
              </a:rPr>
              <a:t>hluch</a:t>
            </a:r>
            <a:r>
              <a:rPr lang="cs-CZ" dirty="0" smtClean="0">
                <a:latin typeface="Candara Light" pitchFamily="34" charset="0"/>
              </a:rPr>
              <a:t>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Andělé zpívají  z </a:t>
            </a:r>
            <a:r>
              <a:rPr lang="cs-CZ" dirty="0" err="1" smtClean="0">
                <a:latin typeface="Candara Light" pitchFamily="34" charset="0"/>
              </a:rPr>
              <a:t>kúrů</a:t>
            </a:r>
            <a:r>
              <a:rPr lang="cs-CZ" dirty="0" smtClean="0">
                <a:latin typeface="Candara Light" pitchFamily="34" charset="0"/>
              </a:rPr>
              <a:t>,</a:t>
            </a:r>
          </a:p>
          <a:p>
            <a:r>
              <a:rPr lang="cs-CZ" dirty="0" smtClean="0">
                <a:latin typeface="Candara Light" pitchFamily="34" charset="0"/>
              </a:rPr>
              <a:t>a ryba  pohlíží  vzhůru,</a:t>
            </a:r>
          </a:p>
          <a:p>
            <a:r>
              <a:rPr lang="cs-CZ" dirty="0" smtClean="0">
                <a:latin typeface="Candara Light" pitchFamily="34" charset="0"/>
              </a:rPr>
              <a:t>patří s láskou, zdvíhá skřele</a:t>
            </a:r>
          </a:p>
          <a:p>
            <a:r>
              <a:rPr lang="cs-CZ" dirty="0" smtClean="0">
                <a:latin typeface="Candara Light" pitchFamily="34" charset="0"/>
              </a:rPr>
              <a:t>k tváři  svého stvořitele.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Rybky, ryby,  rybičky ,</a:t>
            </a:r>
          </a:p>
          <a:p>
            <a:r>
              <a:rPr lang="cs-CZ" dirty="0" smtClean="0">
                <a:latin typeface="Candara Light" pitchFamily="34" charset="0"/>
              </a:rPr>
              <a:t>zpívejte svaté písničky,</a:t>
            </a:r>
          </a:p>
          <a:p>
            <a:r>
              <a:rPr lang="cs-CZ" dirty="0" smtClean="0">
                <a:latin typeface="Candara Light" pitchFamily="34" charset="0"/>
              </a:rPr>
              <a:t>zatímco člověk na zemi</a:t>
            </a:r>
          </a:p>
          <a:p>
            <a:r>
              <a:rPr lang="cs-CZ" dirty="0" smtClean="0">
                <a:latin typeface="Candara Light" pitchFamily="34" charset="0"/>
              </a:rPr>
              <a:t>zatvrdí srdce, oněmí.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5517232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Juan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Carreño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de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Miranda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Svatý Antonín z Padovy  promlouvá k rybám</a:t>
            </a:r>
          </a:p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Prado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, Madrid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osefa-anunciaca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451471" cy="54452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805264"/>
            <a:ext cx="4392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Josefa  de  </a:t>
            </a:r>
            <a:r>
              <a:rPr lang="cs-CZ" sz="1600" dirty="0" err="1" smtClean="0">
                <a:latin typeface="Candara" pitchFamily="34" charset="0"/>
              </a:rPr>
              <a:t>Óbidos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Zvěstování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pt-BR" sz="1600" dirty="0" smtClean="0">
                <a:latin typeface="Candara" pitchFamily="34" charset="0"/>
              </a:rPr>
              <a:t>Museu Nacional de Arte Antiga </a:t>
            </a:r>
            <a:r>
              <a:rPr lang="cs-CZ" sz="1600" dirty="0" smtClean="0">
                <a:latin typeface="Candara" pitchFamily="34" charset="0"/>
              </a:rPr>
              <a:t>, Lisabon)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788024" y="1916832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Milá,  krásná  Paní,</a:t>
            </a:r>
          </a:p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která  jsi  na  zvěstování</a:t>
            </a:r>
          </a:p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řekla  andělu  své  ano,</a:t>
            </a:r>
          </a:p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svatá  Panno,</a:t>
            </a:r>
          </a:p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buď  můj  maják  každé  ráno</a:t>
            </a:r>
          </a:p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po bouřlivé,  temné  </a:t>
            </a: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noci,</a:t>
            </a:r>
            <a:endParaRPr lang="cs-CZ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z  Boží  milosti a  moci.</a:t>
            </a:r>
            <a:endParaRPr lang="cs-CZ" dirty="0">
              <a:latin typeface="Source Sans Pro Light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Redon.beatric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3744416" cy="41044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99992" y="908722"/>
            <a:ext cx="36724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Ty  dívko  zářivá,</a:t>
            </a:r>
          </a:p>
          <a:p>
            <a:r>
              <a:rPr lang="cs-CZ" dirty="0" smtClean="0">
                <a:latin typeface="Candara Light" pitchFamily="34" charset="0"/>
              </a:rPr>
              <a:t>florentská  Beatrice,</a:t>
            </a:r>
          </a:p>
          <a:p>
            <a:r>
              <a:rPr lang="cs-CZ" dirty="0" smtClean="0">
                <a:latin typeface="Candara Light" pitchFamily="34" charset="0"/>
              </a:rPr>
              <a:t>jak  k Bílé sobotě  tys  zapálená  svíce,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ty,  jež  jsi milého svěřila</a:t>
            </a:r>
          </a:p>
          <a:p>
            <a:r>
              <a:rPr lang="cs-CZ" dirty="0" smtClean="0">
                <a:latin typeface="Candara Light" pitchFamily="34" charset="0"/>
              </a:rPr>
              <a:t>do péče  génia  Vergila,</a:t>
            </a:r>
          </a:p>
          <a:p>
            <a:r>
              <a:rPr lang="cs-CZ" dirty="0" smtClean="0">
                <a:latin typeface="Candara Light" pitchFamily="34" charset="0"/>
              </a:rPr>
              <a:t>aby  ho dovedl  až  k branám nebe,</a:t>
            </a:r>
          </a:p>
          <a:p>
            <a:r>
              <a:rPr lang="cs-CZ" dirty="0" smtClean="0">
                <a:latin typeface="Candara Light" pitchFamily="34" charset="0"/>
              </a:rPr>
              <a:t>kde  najde srdce  ráj, tebe,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dej  i mně  knížete básníků za průvodce,</a:t>
            </a:r>
          </a:p>
          <a:p>
            <a:r>
              <a:rPr lang="cs-CZ" dirty="0" smtClean="0">
                <a:latin typeface="Candara Light" pitchFamily="34" charset="0"/>
              </a:rPr>
              <a:t>bych  došel  do světla</a:t>
            </a:r>
          </a:p>
          <a:p>
            <a:r>
              <a:rPr lang="cs-CZ" dirty="0" smtClean="0">
                <a:latin typeface="Candara Light" pitchFamily="34" charset="0"/>
              </a:rPr>
              <a:t>Ducha  i Syna  i Otce.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5085184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Odilon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Redon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Beatrice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Bibliothèque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nationale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de France)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Het_visioen_van_de_heilige_Franciscus_van_Assisi,_SK-A-399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3"/>
            <a:ext cx="4680520" cy="46085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36096" y="1628801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Uctilas, Maria,  Františka,</a:t>
            </a:r>
          </a:p>
          <a:p>
            <a:r>
              <a:rPr lang="cs-CZ" dirty="0" smtClean="0">
                <a:latin typeface="Candara Light" pitchFamily="34" charset="0"/>
              </a:rPr>
              <a:t>dalas  mu pochovat  Ježíška.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On je teď šťastný</a:t>
            </a:r>
            <a:r>
              <a:rPr lang="cs-CZ" dirty="0" smtClean="0">
                <a:latin typeface="Candara Light" pitchFamily="34" charset="0"/>
              </a:rPr>
              <a:t>, ale  ty</a:t>
            </a:r>
          </a:p>
          <a:p>
            <a:r>
              <a:rPr lang="cs-CZ" dirty="0" smtClean="0">
                <a:latin typeface="Candara Light" pitchFamily="34" charset="0"/>
              </a:rPr>
              <a:t>cítíš už bolest Piety.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5373216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Ludovico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Caracci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Vize svatého Františka  z 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Assisi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Rijksmuseum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, Amsterdam)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3645024"/>
            <a:ext cx="4114800" cy="580926"/>
          </a:xfrm>
        </p:spPr>
        <p:txBody>
          <a:bodyPr>
            <a:no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Dokud   v morovém   Milánu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či v  zamořeném  </a:t>
            </a:r>
            <a:r>
              <a:rPr lang="cs-CZ" sz="1600" dirty="0" err="1" smtClean="0">
                <a:latin typeface="Candara Light" pitchFamily="34" charset="0"/>
              </a:rPr>
              <a:t>Oranu</a:t>
            </a: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ještě biskup  Karel  </a:t>
            </a:r>
            <a:r>
              <a:rPr lang="cs-CZ" sz="1600" dirty="0" smtClean="0">
                <a:latin typeface="Candara Light" pitchFamily="34" charset="0"/>
              </a:rPr>
              <a:t>žije,</a:t>
            </a: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popřípadě doktor  </a:t>
            </a:r>
            <a:r>
              <a:rPr lang="cs-CZ" sz="1600" dirty="0" err="1" smtClean="0">
                <a:latin typeface="Candara Light" pitchFamily="34" charset="0"/>
              </a:rPr>
              <a:t>Rieux</a:t>
            </a:r>
            <a:r>
              <a:rPr lang="cs-CZ" sz="1600" dirty="0" smtClean="0">
                <a:latin typeface="Candara Light" pitchFamily="34" charset="0"/>
              </a:rPr>
              <a:t>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přebývá tam i naděje,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i když se  zázrak neděje.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Může strach z  absurdní  smrti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na prach oba je rozdrtit,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oni zas z  prachu povstanou,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nevzdají  to a  zůstanou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s trpícími.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A  Bůh s  nimi.</a:t>
            </a:r>
            <a:endParaRPr lang="cs-CZ" sz="1600" dirty="0">
              <a:latin typeface="Candara Light" pitchFamily="34" charset="0"/>
            </a:endParaRPr>
          </a:p>
        </p:txBody>
      </p:sp>
      <p:pic>
        <p:nvPicPr>
          <p:cNvPr id="3" name="Obrázek 2" descr="_DSC563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8" y="188641"/>
            <a:ext cx="3653276" cy="54726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587727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Vilém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Kandler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Oltářní obraz kostela  sv. Karla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Boromejského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v Praze</a:t>
            </a:r>
            <a:endParaRPr lang="cs-CZ" sz="1600" dirty="0">
              <a:latin typeface="Source Code Pro" pitchFamily="49" charset="0"/>
              <a:ea typeface="Source Code Pro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Pedro_de_Orrente_-_The_Supper_at_Emmaus_-_WGA1669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752528" cy="36004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8104" y="908720"/>
            <a:ext cx="33843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Venku se  mračí,</a:t>
            </a:r>
          </a:p>
          <a:p>
            <a:r>
              <a:rPr lang="cs-CZ" dirty="0" smtClean="0">
                <a:latin typeface="Candara Light" pitchFamily="34" charset="0"/>
              </a:rPr>
              <a:t>noc už sem kráčí,</a:t>
            </a:r>
          </a:p>
          <a:p>
            <a:r>
              <a:rPr lang="cs-CZ" dirty="0" smtClean="0">
                <a:latin typeface="Candara Light" pitchFamily="34" charset="0"/>
              </a:rPr>
              <a:t>hospodské se oči klíží,</a:t>
            </a:r>
          </a:p>
          <a:p>
            <a:r>
              <a:rPr lang="cs-CZ" dirty="0" smtClean="0">
                <a:latin typeface="Candara Light" pitchFamily="34" charset="0"/>
              </a:rPr>
              <a:t>po večeři zbytky  sklízí.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Pan otec  v křesle  odpočívá,</a:t>
            </a:r>
          </a:p>
          <a:p>
            <a:r>
              <a:rPr lang="cs-CZ" dirty="0" smtClean="0">
                <a:latin typeface="Candara Light" pitchFamily="34" charset="0"/>
              </a:rPr>
              <a:t>celý den nosil k stolům  piva</a:t>
            </a:r>
          </a:p>
          <a:p>
            <a:r>
              <a:rPr lang="cs-CZ" dirty="0" smtClean="0">
                <a:latin typeface="Candara Light" pitchFamily="34" charset="0"/>
              </a:rPr>
              <a:t>i kočka   a pes  tvrdě spí,</a:t>
            </a:r>
          </a:p>
          <a:p>
            <a:r>
              <a:rPr lang="cs-CZ" dirty="0" smtClean="0">
                <a:latin typeface="Candara Light" pitchFamily="34" charset="0"/>
              </a:rPr>
              <a:t>ve  vzduchu   visí tajemství.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Jen tam v koutě  tři pozdní  hosti</a:t>
            </a:r>
          </a:p>
          <a:p>
            <a:r>
              <a:rPr lang="cs-CZ" dirty="0" err="1" smtClean="0">
                <a:latin typeface="Candara Light" pitchFamily="34" charset="0"/>
              </a:rPr>
              <a:t>maj</a:t>
            </a:r>
            <a:r>
              <a:rPr lang="cs-CZ" dirty="0" smtClean="0">
                <a:latin typeface="Candara Light" pitchFamily="34" charset="0"/>
              </a:rPr>
              <a:t>  nějaké důvěrnosti.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Domluvili.</a:t>
            </a:r>
          </a:p>
          <a:p>
            <a:r>
              <a:rPr lang="cs-CZ" dirty="0" smtClean="0">
                <a:latin typeface="Candara Light" pitchFamily="34" charset="0"/>
              </a:rPr>
              <a:t>Teď je  třeba</a:t>
            </a:r>
          </a:p>
          <a:p>
            <a:r>
              <a:rPr lang="cs-CZ" dirty="0" smtClean="0">
                <a:latin typeface="Candara Light" pitchFamily="34" charset="0"/>
              </a:rPr>
              <a:t>přejít k rozlámání chleba...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5085185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Pedro</a:t>
            </a:r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  de </a:t>
            </a:r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Orrente</a:t>
            </a:r>
            <a:endParaRPr lang="cs-CZ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Večeře v </a:t>
            </a:r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Emauzích</a:t>
            </a:r>
            <a:endParaRPr lang="cs-CZ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Szépművészeti</a:t>
            </a:r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 </a:t>
            </a:r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Múzeum</a:t>
            </a:r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, </a:t>
            </a:r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Budapest</a:t>
            </a:r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abriel_François_Doyen_-_Saint_Jer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188640"/>
            <a:ext cx="4643191" cy="55892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148064" y="692696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Nejlíp se rozpráví o marnosti</a:t>
            </a:r>
          </a:p>
          <a:p>
            <a:r>
              <a:rPr lang="cs-CZ" dirty="0" smtClean="0">
                <a:latin typeface="Candara Light" pitchFamily="34" charset="0"/>
              </a:rPr>
              <a:t>S lebkou nebo  s jinou kostí.</a:t>
            </a:r>
          </a:p>
          <a:p>
            <a:endParaRPr lang="cs-CZ" dirty="0" smtClean="0">
              <a:latin typeface="Candara Light" pitchFamily="34" charset="0"/>
            </a:endParaRPr>
          </a:p>
          <a:p>
            <a:r>
              <a:rPr lang="cs-CZ" dirty="0" smtClean="0">
                <a:latin typeface="Candara Light" pitchFamily="34" charset="0"/>
              </a:rPr>
              <a:t>To my  oba  dobře víme.</a:t>
            </a:r>
          </a:p>
          <a:p>
            <a:r>
              <a:rPr lang="cs-CZ" dirty="0" smtClean="0">
                <a:latin typeface="Candara Light" pitchFamily="34" charset="0"/>
              </a:rPr>
              <a:t>Že ano, Hieronyme?</a:t>
            </a:r>
            <a:endParaRPr lang="cs-CZ" dirty="0">
              <a:latin typeface="Candara Light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602128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Gabriel</a:t>
            </a:r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-</a:t>
            </a:r>
            <a:r>
              <a:rPr lang="cs-CZ" dirty="0" err="1" smtClean="0">
                <a:latin typeface="Source Code Pro" pitchFamily="49" charset="0"/>
                <a:ea typeface="Source Code Pro" pitchFamily="49" charset="0"/>
              </a:rPr>
              <a:t>François</a:t>
            </a:r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 Doyen</a:t>
            </a:r>
          </a:p>
          <a:p>
            <a:r>
              <a:rPr lang="cs-CZ" dirty="0" smtClean="0">
                <a:latin typeface="Source Code Pro" pitchFamily="49" charset="0"/>
                <a:ea typeface="Source Code Pro" pitchFamily="49" charset="0"/>
              </a:rPr>
              <a:t>Svatý Jeroným</a:t>
            </a:r>
            <a:endParaRPr lang="cs-CZ" dirty="0">
              <a:latin typeface="Source Code Pro" pitchFamily="49" charset="0"/>
              <a:ea typeface="Source Code Pro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716016" y="476673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Tajemství šeptám  do podušek: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Ježíšek zbaštil spoustu hrušek,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sladkých jak Boží láska.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Slyšíte, jak slastně mlaská?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Tohle  jsem  vyčet z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Dürera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z jeho madon to vyvěrá.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pic>
        <p:nvPicPr>
          <p:cNvPr id="4" name="Obrázek 3" descr="Albrecht_Dürer_-_Virgin_and_child_with_a_pear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260648"/>
            <a:ext cx="4287379" cy="5589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589570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Albrecht </a:t>
            </a:r>
            <a:r>
              <a:rPr lang="cs-CZ" sz="1600" dirty="0" err="1" smtClean="0">
                <a:latin typeface="Candara" pitchFamily="34" charset="0"/>
              </a:rPr>
              <a:t>Dürer</a:t>
            </a:r>
            <a:r>
              <a:rPr lang="cs-CZ" sz="1600" dirty="0" smtClean="0">
                <a:latin typeface="Candara" pitchFamily="34" charset="0"/>
              </a:rPr>
              <a:t> </a:t>
            </a:r>
          </a:p>
          <a:p>
            <a:r>
              <a:rPr lang="cs-CZ" sz="1600" dirty="0" smtClean="0">
                <a:latin typeface="Candara" pitchFamily="34" charset="0"/>
              </a:rPr>
              <a:t>Maria a Ježíšek s odkrojkem hrušky</a:t>
            </a:r>
          </a:p>
          <a:p>
            <a:r>
              <a:rPr lang="cs-CZ" sz="1600" dirty="0" err="1" smtClean="0">
                <a:latin typeface="Candara" pitchFamily="34" charset="0"/>
              </a:rPr>
              <a:t>Kunsthistorisches</a:t>
            </a:r>
            <a:r>
              <a:rPr lang="cs-CZ" sz="1600" dirty="0" smtClean="0">
                <a:latin typeface="Candara" pitchFamily="34" charset="0"/>
              </a:rPr>
              <a:t> Museum </a:t>
            </a:r>
            <a:r>
              <a:rPr lang="cs-CZ" sz="1600" dirty="0" err="1" smtClean="0">
                <a:latin typeface="Candara" pitchFamily="34" charset="0"/>
              </a:rPr>
              <a:t>Wien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ýbuch 2 2"/>
          <p:cNvSpPr/>
          <p:nvPr/>
        </p:nvSpPr>
        <p:spPr>
          <a:xfrm rot="809352">
            <a:off x="283545" y="-285663"/>
            <a:ext cx="8407905" cy="7485180"/>
          </a:xfrm>
          <a:prstGeom prst="irregularSeal2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4077072"/>
            <a:ext cx="7056784" cy="1143000"/>
          </a:xfrm>
        </p:spPr>
        <p:txBody>
          <a:bodyPr>
            <a:noAutofit/>
          </a:bodyPr>
          <a:lstStyle/>
          <a:p>
            <a:r>
              <a:rPr lang="cs-CZ" sz="3200" dirty="0" smtClean="0">
                <a:latin typeface="Ink Free" pitchFamily="66" charset="0"/>
              </a:rPr>
              <a:t>motto:</a:t>
            </a:r>
            <a:br>
              <a:rPr lang="cs-CZ" sz="3200" dirty="0" smtClean="0">
                <a:latin typeface="Ink Free" pitchFamily="66" charset="0"/>
              </a:rPr>
            </a:br>
            <a:r>
              <a:rPr lang="cs-CZ" sz="3200" dirty="0" smtClean="0">
                <a:latin typeface="Ink Free" pitchFamily="66" charset="0"/>
              </a:rPr>
              <a:t/>
            </a:r>
            <a:br>
              <a:rPr lang="cs-CZ" sz="3200" dirty="0" smtClean="0">
                <a:latin typeface="Ink Free" pitchFamily="66" charset="0"/>
              </a:rPr>
            </a:br>
            <a:r>
              <a:rPr lang="cs-CZ" sz="3200" dirty="0" smtClean="0">
                <a:latin typeface="Ink Free" pitchFamily="66" charset="0"/>
              </a:rPr>
              <a:t>Ne každá báseň je  radostná,</a:t>
            </a:r>
            <a:br>
              <a:rPr lang="cs-CZ" sz="3200" dirty="0" smtClean="0">
                <a:latin typeface="Ink Free" pitchFamily="66" charset="0"/>
              </a:rPr>
            </a:br>
            <a:r>
              <a:rPr lang="cs-CZ" sz="3200" dirty="0" smtClean="0">
                <a:latin typeface="Ink Free" pitchFamily="66" charset="0"/>
              </a:rPr>
              <a:t>musí být ale milostná,</a:t>
            </a:r>
            <a:br>
              <a:rPr lang="cs-CZ" sz="3200" dirty="0" smtClean="0">
                <a:latin typeface="Ink Free" pitchFamily="66" charset="0"/>
              </a:rPr>
            </a:br>
            <a:r>
              <a:rPr lang="cs-CZ" sz="3200" dirty="0" smtClean="0">
                <a:latin typeface="Ink Free" pitchFamily="66" charset="0"/>
              </a:rPr>
              <a:t>protože nám byla   dána</a:t>
            </a:r>
            <a:br>
              <a:rPr lang="cs-CZ" sz="3200" dirty="0" smtClean="0">
                <a:latin typeface="Ink Free" pitchFamily="66" charset="0"/>
              </a:rPr>
            </a:br>
            <a:r>
              <a:rPr lang="cs-CZ" sz="3200" dirty="0" smtClean="0">
                <a:latin typeface="Ink Free" pitchFamily="66" charset="0"/>
              </a:rPr>
              <a:t>milostí našeho  Pána.</a:t>
            </a:r>
            <a:endParaRPr lang="cs-CZ" sz="3200" dirty="0">
              <a:latin typeface="Ink Free" pitchFamily="66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2924944"/>
            <a:ext cx="3456384" cy="1143000"/>
          </a:xfrm>
        </p:spPr>
        <p:txBody>
          <a:bodyPr>
            <a:normAutofit fontScale="90000"/>
          </a:bodyPr>
          <a:lstStyle/>
          <a:p>
            <a:r>
              <a:rPr lang="cs-CZ" sz="1600" dirty="0" smtClean="0">
                <a:latin typeface="Candara Light" pitchFamily="34" charset="0"/>
              </a:rPr>
              <a:t>Plakala </a:t>
            </a:r>
            <a:r>
              <a:rPr lang="cs-CZ" sz="1600" dirty="0" err="1" smtClean="0">
                <a:latin typeface="Candara Light" pitchFamily="34" charset="0"/>
              </a:rPr>
              <a:t>Hagar</a:t>
            </a:r>
            <a:r>
              <a:rPr lang="cs-CZ" sz="1600" dirty="0" smtClean="0">
                <a:latin typeface="Candara Light" pitchFamily="34" charset="0"/>
              </a:rPr>
              <a:t> na  poušti: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„Nemohu vidět tě hynout, synku,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nezlob se  za to na maminku,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že  tě v tvé žízni opouští.“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S  rukama  v  klíně  seděla,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Hospodin poslal k ní anděla.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„Prohlédni, </a:t>
            </a:r>
            <a:r>
              <a:rPr lang="cs-CZ" sz="1600" dirty="0" err="1" smtClean="0">
                <a:latin typeface="Candara Light" pitchFamily="34" charset="0"/>
              </a:rPr>
              <a:t>Hagar</a:t>
            </a:r>
            <a:r>
              <a:rPr lang="cs-CZ" sz="1600" dirty="0" smtClean="0">
                <a:latin typeface="Candara Light" pitchFamily="34" charset="0"/>
              </a:rPr>
              <a:t>,  najdi v poušti  pramen,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s  </a:t>
            </a:r>
            <a:r>
              <a:rPr lang="cs-CZ" sz="1600" dirty="0" err="1" smtClean="0">
                <a:latin typeface="Candara Light" pitchFamily="34" charset="0"/>
              </a:rPr>
              <a:t>Izmaelem</a:t>
            </a:r>
            <a:r>
              <a:rPr lang="cs-CZ" sz="1600" dirty="0" smtClean="0">
                <a:latin typeface="Candara Light" pitchFamily="34" charset="0"/>
              </a:rPr>
              <a:t>  není  ještě amen.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/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Naber mu  vody, přidej  fík,</a:t>
            </a:r>
            <a:br>
              <a:rPr lang="cs-CZ" sz="1600" dirty="0" smtClean="0">
                <a:latin typeface="Candara Light" pitchFamily="34" charset="0"/>
              </a:rPr>
            </a:br>
            <a:r>
              <a:rPr lang="cs-CZ" sz="1600" dirty="0" smtClean="0">
                <a:latin typeface="Candara Light" pitchFamily="34" charset="0"/>
              </a:rPr>
              <a:t>syn bude slavný lučištník.“</a:t>
            </a:r>
            <a:endParaRPr lang="cs-CZ" sz="1600" dirty="0">
              <a:latin typeface="Candara Light" pitchFamily="34" charset="0"/>
            </a:endParaRPr>
          </a:p>
        </p:txBody>
      </p:sp>
      <p:pic>
        <p:nvPicPr>
          <p:cNvPr id="3" name="Obrázek 2" descr="6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7"/>
            <a:ext cx="5034136" cy="352389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5536" y="4941169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Georg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Engelhard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Schröder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Hagar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National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 Museum  Stockholm)</a:t>
            </a:r>
            <a:endParaRPr lang="cs-CZ" sz="1600" dirty="0">
              <a:latin typeface="Source Code Pro" pitchFamily="49" charset="0"/>
              <a:ea typeface="Source Code Pro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572000" y="908720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Chlapec, co přelévá do důlku moře,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Augustin soužený rozumu hořem –</a:t>
            </a:r>
          </a:p>
          <a:p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toť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dětinský  náš věk.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Prostě tak to funguje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neexistuje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vševědoucí nadčlověk.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pic>
        <p:nvPicPr>
          <p:cNvPr id="4" name="Obrázek 3" descr="Peter_Paul_Rubens_-_Svatý_Augustin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4158463" cy="554461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5877273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Svatý Augustin na břehu moře</a:t>
            </a:r>
          </a:p>
          <a:p>
            <a:r>
              <a:rPr lang="cs-CZ" sz="1600" dirty="0" err="1" smtClean="0">
                <a:latin typeface="Candara" pitchFamily="34" charset="0"/>
              </a:rPr>
              <a:t>Petrus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Paulus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Rubens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(kostel sv. Tomáše, Praha)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hilippe_de_Champaigne,_,_Kunsthistorisches_Museum_Wien,_Gemäldegalerie_-_Beweinung_Abels_-_GG_9685_-_Kunsthistorisches_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6" y="476673"/>
            <a:ext cx="5274615" cy="446449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36096" y="1124745"/>
            <a:ext cx="3600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Dětičky hrají si s květinami,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ovečky pasou se klidně samy,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pastýři z ruky však vypadla hůl.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Tohle je příběhu jen první  půl.</a:t>
            </a:r>
          </a:p>
          <a:p>
            <a:endParaRPr lang="cs-CZ" sz="13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Jeden syn zabit, druhý jeho vrah,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pro prvého slzy, o druhého strach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má Eva, matka ubohá.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Proč jste se bili jen? 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Pro Boha?</a:t>
            </a:r>
            <a:endParaRPr lang="cs-CZ" sz="1300" dirty="0">
              <a:latin typeface="Source Code Pro Light" pitchFamily="49" charset="0"/>
              <a:ea typeface="Source Code Pro Light" pitchFamily="49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5229201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ndara" pitchFamily="34" charset="0"/>
              </a:rPr>
              <a:t>Philippe</a:t>
            </a:r>
            <a:r>
              <a:rPr lang="cs-CZ" dirty="0" smtClean="0">
                <a:latin typeface="Candara" pitchFamily="34" charset="0"/>
              </a:rPr>
              <a:t> de </a:t>
            </a:r>
            <a:r>
              <a:rPr lang="cs-CZ" dirty="0" err="1" smtClean="0">
                <a:latin typeface="Candara" pitchFamily="34" charset="0"/>
              </a:rPr>
              <a:t>Champaigne</a:t>
            </a:r>
            <a:endParaRPr lang="cs-CZ" dirty="0" smtClean="0">
              <a:latin typeface="Candara" pitchFamily="34" charset="0"/>
            </a:endParaRPr>
          </a:p>
          <a:p>
            <a:r>
              <a:rPr lang="cs-CZ" dirty="0" smtClean="0">
                <a:latin typeface="Candara" pitchFamily="34" charset="0"/>
              </a:rPr>
              <a:t>Oplakávání Abela</a:t>
            </a:r>
          </a:p>
          <a:p>
            <a:r>
              <a:rPr lang="cs-CZ" dirty="0" smtClean="0">
                <a:latin typeface="Candara" pitchFamily="34" charset="0"/>
              </a:rPr>
              <a:t>(</a:t>
            </a:r>
            <a:r>
              <a:rPr lang="cs-CZ" dirty="0" err="1" smtClean="0">
                <a:latin typeface="Candara" pitchFamily="34" charset="0"/>
              </a:rPr>
              <a:t>Kunsthistoriches</a:t>
            </a:r>
            <a:r>
              <a:rPr lang="cs-CZ" dirty="0" smtClean="0">
                <a:latin typeface="Candara" pitchFamily="34" charset="0"/>
              </a:rPr>
              <a:t> Museum, </a:t>
            </a:r>
            <a:r>
              <a:rPr lang="cs-CZ" dirty="0" err="1" smtClean="0">
                <a:latin typeface="Candara" pitchFamily="34" charset="0"/>
              </a:rPr>
              <a:t>Wien</a:t>
            </a:r>
            <a:r>
              <a:rPr lang="cs-CZ" dirty="0" smtClean="0">
                <a:latin typeface="Candara" pitchFamily="34" charset="0"/>
              </a:rPr>
              <a:t>)</a:t>
            </a:r>
            <a:endParaRPr lang="cs-CZ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tonio_guardi,_lot_e_le_figl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1"/>
            <a:ext cx="4536504" cy="53521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04048" y="836712"/>
            <a:ext cx="3816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K Lotovým  dcerám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poznámku mám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jenom zcela maličkou: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také  v Bibli </a:t>
            </a:r>
          </a:p>
          <a:p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můžem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čísti</a:t>
            </a:r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někdy příběhy  s  hvězdičkou.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Vina a  milost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milost a  vina –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člověku  to připomíná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jediný  šílený  kolotoč.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Hřích je jak nášlapná mina,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nejprve  proto, až  pak  proč.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560" y="5805265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Giovanni</a:t>
            </a:r>
            <a:r>
              <a:rPr lang="cs-CZ" sz="1600" dirty="0" smtClean="0">
                <a:latin typeface="Candara" pitchFamily="34" charset="0"/>
              </a:rPr>
              <a:t> Antonio  </a:t>
            </a:r>
            <a:r>
              <a:rPr lang="cs-CZ" sz="1600" dirty="0" err="1" smtClean="0">
                <a:latin typeface="Candara" pitchFamily="34" charset="0"/>
              </a:rPr>
              <a:t>Guardi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Lot a jeho dcery</a:t>
            </a:r>
          </a:p>
          <a:p>
            <a:r>
              <a:rPr lang="cs-CZ" sz="1600" dirty="0" smtClean="0">
                <a:latin typeface="Candara" pitchFamily="34" charset="0"/>
              </a:rPr>
              <a:t>( </a:t>
            </a:r>
            <a:r>
              <a:rPr lang="cs-CZ" sz="1600" dirty="0" err="1" smtClean="0">
                <a:latin typeface="Candara" pitchFamily="34" charset="0"/>
              </a:rPr>
              <a:t>Museo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del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Settecento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Veneziano</a:t>
            </a:r>
            <a:r>
              <a:rPr lang="cs-CZ" sz="1600" dirty="0" smtClean="0">
                <a:latin typeface="Candara" pitchFamily="34" charset="0"/>
              </a:rPr>
              <a:t>)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aniel_Gran_-_Paradies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8641"/>
            <a:ext cx="3672408" cy="54945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67944" y="620688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Když před  spaním  sním   o  ráji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 vidím, jak se líbají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tvorové zrakem  plným  lásky,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tu napadají mě otázky,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co bych já asi  udělal,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kdybych tam co  Adam  stál.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Odpusť mi, Bože,  asi  bych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jako on stejný spáchal  hřích.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 to má vina, velká vina,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  ráji  bych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moh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 žít  vesele,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nepoznal  bych  však  tvého  Syna,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nejvěrnějšího  přítele.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587727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Daniel  Gran</a:t>
            </a:r>
          </a:p>
          <a:p>
            <a:r>
              <a:rPr lang="cs-CZ" sz="1600" dirty="0" smtClean="0">
                <a:latin typeface="Candara" pitchFamily="34" charset="0"/>
              </a:rPr>
              <a:t>Ráj</a:t>
            </a:r>
          </a:p>
          <a:p>
            <a:r>
              <a:rPr lang="cs-CZ" sz="1600" dirty="0" smtClean="0">
                <a:latin typeface="Candara" pitchFamily="34" charset="0"/>
              </a:rPr>
              <a:t>(klášter </a:t>
            </a:r>
            <a:r>
              <a:rPr lang="cs-CZ" sz="1600" dirty="0" err="1" smtClean="0">
                <a:latin typeface="Candara" pitchFamily="34" charset="0"/>
              </a:rPr>
              <a:t>Seitenstetten</a:t>
            </a:r>
            <a:r>
              <a:rPr lang="cs-CZ" sz="1600" dirty="0" smtClean="0">
                <a:latin typeface="Candara" pitchFamily="34" charset="0"/>
              </a:rPr>
              <a:t>,  Štýrsko)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CCD12148035_CRBC387301_70000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1"/>
            <a:ext cx="3888432" cy="50376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544" y="5733257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Andrea </a:t>
            </a:r>
            <a:r>
              <a:rPr lang="cs-CZ" sz="1600" dirty="0" err="1" smtClean="0">
                <a:latin typeface="Candara" pitchFamily="34" charset="0"/>
              </a:rPr>
              <a:t>Malinconico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Svatý  Pavel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Museo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di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Capodimonte</a:t>
            </a:r>
            <a:r>
              <a:rPr lang="cs-CZ" sz="1600" dirty="0" smtClean="0">
                <a:latin typeface="Candara" pitchFamily="34" charset="0"/>
              </a:rPr>
              <a:t>,  Neapol)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99992" y="908722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Když Pán tě poslal do  vinice,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přišel jsi poznán i nepoznán.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Tvé 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listy, ne vinné, o 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to více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mluví k  nám.</a:t>
            </a:r>
          </a:p>
          <a:p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iulio_Cesare_Procaccini_-_The_Baptism_of_Christ_-_O_93_-_Slovak_National_GalleryFX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9"/>
            <a:ext cx="3528392" cy="51509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5517232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Giulio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Cesare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Proccacini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Křest Ježíše Krista</a:t>
            </a:r>
          </a:p>
          <a:p>
            <a:r>
              <a:rPr lang="cs-CZ" sz="1600" dirty="0" smtClean="0">
                <a:latin typeface="Candara" pitchFamily="34" charset="0"/>
              </a:rPr>
              <a:t>(Slovenská </a:t>
            </a:r>
            <a:r>
              <a:rPr lang="cs-CZ" sz="1600" dirty="0" err="1" smtClean="0">
                <a:latin typeface="Candara" pitchFamily="34" charset="0"/>
              </a:rPr>
              <a:t>národná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galéria</a:t>
            </a:r>
            <a:r>
              <a:rPr lang="cs-CZ" sz="1600" dirty="0" smtClean="0">
                <a:latin typeface="Candara" pitchFamily="34" charset="0"/>
              </a:rPr>
              <a:t>, Bratislava)</a:t>
            </a:r>
          </a:p>
          <a:p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11960" y="620689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 Jordánu Jan Ježíše  křtí,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andělé  pějí  Let 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It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Be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Tuším, že tento okamžik,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Pane,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rozlomí  bolestný otazník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 Getsemane.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balta-san_francisco-pr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881" y="260648"/>
            <a:ext cx="4321539" cy="55892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87727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Francesc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Ribalta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Sv. František utěšovaný  andělem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Prado</a:t>
            </a:r>
            <a:r>
              <a:rPr lang="cs-CZ" sz="1600" dirty="0" smtClean="0">
                <a:latin typeface="Candara" pitchFamily="34" charset="0"/>
              </a:rPr>
              <a:t>,  Madrid)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860032" y="332657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Jako v záchvatu horečky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leží František v  loži,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marně  počítá ovečky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bílé beránky  Boží.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Zahrej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mu, 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anděli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,  písničku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Máš,  má ovečko,  dávno  spát,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světec 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si musí na chviličku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 těžkém dni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šlofíka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 dát.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ghet_-_Landscape_with_a_Hermit_preaching_to_Animals,_1637_-_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1"/>
            <a:ext cx="6084168" cy="42018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444208" y="404664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Gaspard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Poussin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Krajina s poustevníkem, který káže zvířatům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Museo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Prado</a:t>
            </a:r>
            <a:r>
              <a:rPr lang="cs-CZ" sz="1600" dirty="0" smtClean="0">
                <a:latin typeface="Candara" pitchFamily="34" charset="0"/>
              </a:rPr>
              <a:t>, Madrid)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4437113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Byl jeden poustevník, 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co byl tak tak výmluvný,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že přiměl k pokání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dokonce kedlubny.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No,  dobrá,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kecám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tohle jsem přehnal.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On jenom zvířátkům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pod  stromy žehnal.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eanne_d'Arc_Paul_Gaugui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9"/>
            <a:ext cx="2930787" cy="635394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51920" y="5733257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Paul </a:t>
            </a:r>
            <a:r>
              <a:rPr lang="cs-CZ" sz="1600" dirty="0" err="1" smtClean="0">
                <a:latin typeface="Candara" pitchFamily="34" charset="0"/>
              </a:rPr>
              <a:t>Gauguin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Jana  z </a:t>
            </a:r>
            <a:r>
              <a:rPr lang="cs-CZ" sz="1600" dirty="0" err="1" smtClean="0">
                <a:latin typeface="Candara" pitchFamily="34" charset="0"/>
              </a:rPr>
              <a:t>Arcu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(Van </a:t>
            </a:r>
            <a:r>
              <a:rPr lang="cs-CZ" sz="1600" dirty="0" err="1" smtClean="0">
                <a:latin typeface="Candara" pitchFamily="34" charset="0"/>
              </a:rPr>
              <a:t>Gogh</a:t>
            </a:r>
            <a:r>
              <a:rPr lang="cs-CZ" sz="1600" dirty="0" smtClean="0">
                <a:latin typeface="Candara" pitchFamily="34" charset="0"/>
              </a:rPr>
              <a:t>  Museum, Amsterdam)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07905" y="260648"/>
            <a:ext cx="48415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Tak to  vám jednou  viděla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chudá  holka  anděla,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vetřel se jí  do hlavy,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vyřídil z  nebe  pozdravy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 pak jí to v její chatě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podal  pěkně  po lopatě: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„Hele,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Jani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,</a:t>
            </a:r>
          </a:p>
          <a:p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Angličani</a:t>
            </a:r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jsou  pěkní šmejdi.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Ty teď  do armády  vejdi,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Anglánům řekni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adijé</a:t>
            </a:r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 vypráskej je  z Francie.“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 že ta holka  hodná byla,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všechno doslova  vyplnila,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za  což ji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flastenci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po ránu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upálili v Rouenu.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Tak svět oplatil za  lásku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svaté Janě  z  obrázku.</a:t>
            </a:r>
          </a:p>
          <a:p>
            <a:endParaRPr lang="cs-CZ" sz="1600" dirty="0">
              <a:latin typeface="Source Sans Pro Light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Caspar_David_Friedrich_-_Das_Kreuz_im_Gebirg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7" y="836714"/>
            <a:ext cx="4192235" cy="45513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20072" y="1484785"/>
            <a:ext cx="3384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Na horách vztyčujeme kříže,</a:t>
            </a:r>
          </a:p>
          <a:p>
            <a:r>
              <a:rPr lang="cs-CZ" sz="1600" dirty="0" smtClean="0">
                <a:latin typeface="Candara Light" pitchFamily="34" charset="0"/>
              </a:rPr>
              <a:t>někde  výš a  jinde   níže,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aby ten, kdo jde ke  kříži,</a:t>
            </a:r>
          </a:p>
          <a:p>
            <a:r>
              <a:rPr lang="cs-CZ" sz="1600" dirty="0" smtClean="0">
                <a:latin typeface="Candara Light" pitchFamily="34" charset="0"/>
              </a:rPr>
              <a:t>trochu se k nebi  přiblížil.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7584" y="5517233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Caspar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David Friedrich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Oltářní obraz  pro zámeckou kapli v Děčíně</a:t>
            </a:r>
          </a:p>
          <a:p>
            <a:r>
              <a:rPr lang="cs-CZ" sz="1600" dirty="0">
                <a:latin typeface="Source Sans Pro Light" pitchFamily="34" charset="0"/>
                <a:ea typeface="Source Sans Pro Light" pitchFamily="34" charset="0"/>
              </a:rPr>
              <a:t>(Galerie </a:t>
            </a:r>
            <a:r>
              <a:rPr lang="cs-CZ" sz="1600" dirty="0" err="1">
                <a:latin typeface="Source Sans Pro Light" pitchFamily="34" charset="0"/>
                <a:ea typeface="Source Sans Pro Light" pitchFamily="34" charset="0"/>
              </a:rPr>
              <a:t>Neue</a:t>
            </a:r>
            <a:r>
              <a:rPr lang="cs-CZ" sz="1600" dirty="0">
                <a:latin typeface="Source Sans Pro Light" pitchFamily="34" charset="0"/>
                <a:ea typeface="Source Sans Pro Light" pitchFamily="34" charset="0"/>
              </a:rPr>
              <a:t>  </a:t>
            </a:r>
            <a:r>
              <a:rPr lang="cs-CZ" sz="1600" dirty="0" err="1">
                <a:latin typeface="Source Sans Pro Light" pitchFamily="34" charset="0"/>
                <a:ea typeface="Source Sans Pro Light" pitchFamily="34" charset="0"/>
              </a:rPr>
              <a:t>Meister</a:t>
            </a:r>
            <a:r>
              <a:rPr lang="cs-CZ" sz="1600" dirty="0">
                <a:latin typeface="Source Sans Pro Light" pitchFamily="34" charset="0"/>
                <a:ea typeface="Source Sans Pro Light" pitchFamily="34" charset="0"/>
              </a:rPr>
              <a:t>, </a:t>
            </a:r>
            <a:r>
              <a:rPr lang="cs-CZ" sz="1600" dirty="0" err="1">
                <a:latin typeface="Source Sans Pro Light" pitchFamily="34" charset="0"/>
                <a:ea typeface="Source Sans Pro Light" pitchFamily="34" charset="0"/>
              </a:rPr>
              <a:t>Dresden</a:t>
            </a:r>
            <a:r>
              <a:rPr lang="cs-CZ" sz="1600" dirty="0">
                <a:latin typeface="Source Sans Pro Light" pitchFamily="34" charset="0"/>
                <a:ea typeface="Source Sans Pro Light" pitchFamily="34" charset="0"/>
              </a:rPr>
              <a:t>)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chael_Ancher_-_Christmas_Day_1900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132855"/>
            <a:ext cx="7056784" cy="44851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12160" y="836713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Michael Peter </a:t>
            </a:r>
            <a:r>
              <a:rPr lang="cs-CZ" sz="1600" dirty="0" err="1" smtClean="0">
                <a:latin typeface="Candara" pitchFamily="34" charset="0"/>
              </a:rPr>
              <a:t>Ancher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Vánoce 1900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Skagens</a:t>
            </a:r>
            <a:r>
              <a:rPr lang="cs-CZ" sz="1600" dirty="0" smtClean="0">
                <a:latin typeface="Candara" pitchFamily="34" charset="0"/>
              </a:rPr>
              <a:t> Museum, Dánsko)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260648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Beránku Boží,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daruj nám pokoj,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ve kterém dobří lidé bydlí,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lavici nebo židli,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 stole Bibli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za oknem nech rozběsněné živly.  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ugen_Joseph_Verboeckhoven_(1799-1881)_-_Goats_and_Sheep_-_RCIN_407874_-_Royal_Coll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9"/>
            <a:ext cx="4418816" cy="53453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805265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Eugen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Joseph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Verboeckhoven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Koza a  ovce</a:t>
            </a:r>
          </a:p>
          <a:p>
            <a:r>
              <a:rPr lang="cs-CZ" sz="1600" dirty="0" smtClean="0">
                <a:latin typeface="Candara" pitchFamily="34" charset="0"/>
              </a:rPr>
              <a:t>(Windsor </a:t>
            </a:r>
            <a:r>
              <a:rPr lang="cs-CZ" sz="1600" dirty="0" err="1" smtClean="0">
                <a:latin typeface="Candara" pitchFamily="34" charset="0"/>
              </a:rPr>
              <a:t>Castle</a:t>
            </a:r>
            <a:r>
              <a:rPr lang="cs-CZ" sz="1600" dirty="0" smtClean="0">
                <a:latin typeface="Candara" pitchFamily="34" charset="0"/>
              </a:rPr>
              <a:t>,  </a:t>
            </a:r>
            <a:r>
              <a:rPr lang="cs-CZ" sz="1600" dirty="0" err="1" smtClean="0">
                <a:latin typeface="Candara" pitchFamily="34" charset="0"/>
              </a:rPr>
              <a:t>England</a:t>
            </a:r>
            <a:r>
              <a:rPr lang="cs-CZ" sz="1600" dirty="0" smtClean="0">
                <a:latin typeface="Candara" pitchFamily="34" charset="0"/>
              </a:rPr>
              <a:t>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88024" y="620689"/>
            <a:ext cx="4104456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Ve  jménu  svého  otce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vyvádíš na  pastvu  ovce.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Kudykoli kráčíš s námi,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 lukách i roklinami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nejdou ovečky nikdy  samy.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Ochraň nás před pokušením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všeho, co od tebe není,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ochraňuj před stravou zlou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i tu kozu rohatou.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ancisco_de_Zurbarán_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033020" cy="55892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877272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Francisco</a:t>
            </a:r>
            <a:r>
              <a:rPr lang="cs-CZ" sz="1600" dirty="0" smtClean="0">
                <a:latin typeface="Candara" pitchFamily="34" charset="0"/>
              </a:rPr>
              <a:t> de </a:t>
            </a:r>
            <a:r>
              <a:rPr lang="cs-CZ" sz="1600" dirty="0" err="1" smtClean="0">
                <a:latin typeface="Candara" pitchFamily="34" charset="0"/>
              </a:rPr>
              <a:t>Zurbarán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Antonín z Padovy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Museo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del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Prado</a:t>
            </a:r>
            <a:r>
              <a:rPr lang="cs-CZ" sz="1600" dirty="0" smtClean="0">
                <a:latin typeface="Candara" pitchFamily="34" charset="0"/>
              </a:rPr>
              <a:t>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99992" y="764704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Ježíšek, bělostný kvítek z nebe,</a:t>
            </a:r>
          </a:p>
          <a:p>
            <a:r>
              <a:rPr lang="cs-CZ" sz="1600" dirty="0" smtClean="0">
                <a:latin typeface="Candara" pitchFamily="34" charset="0"/>
              </a:rPr>
              <a:t>ne ty  jeho,  to on drží tebe. </a:t>
            </a:r>
          </a:p>
          <a:p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My to přece  víme,</a:t>
            </a:r>
          </a:p>
          <a:p>
            <a:r>
              <a:rPr lang="cs-CZ" sz="1600" dirty="0" smtClean="0">
                <a:latin typeface="Candara" pitchFamily="34" charset="0"/>
              </a:rPr>
              <a:t>milý Antoníne,</a:t>
            </a:r>
          </a:p>
          <a:p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že on je Pán</a:t>
            </a:r>
          </a:p>
          <a:p>
            <a:r>
              <a:rPr lang="cs-CZ" sz="1600" dirty="0" smtClean="0">
                <a:latin typeface="Candara" pitchFamily="34" charset="0"/>
              </a:rPr>
              <a:t>a ty jsi   Boží dítě,</a:t>
            </a:r>
          </a:p>
          <a:p>
            <a:r>
              <a:rPr lang="cs-CZ" sz="1600" dirty="0" smtClean="0">
                <a:latin typeface="Candara" pitchFamily="34" charset="0"/>
              </a:rPr>
              <a:t>do náruče vložil si  tě.</a:t>
            </a:r>
          </a:p>
          <a:p>
            <a:endParaRPr lang="cs-CZ" sz="1600" dirty="0" smtClean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ictors_Esau_and_the_mess_of_pott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971580" cy="47449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522920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Jan  </a:t>
            </a:r>
            <a:r>
              <a:rPr lang="cs-CZ" sz="1600" dirty="0" err="1" smtClean="0">
                <a:latin typeface="Candara" pitchFamily="34" charset="0"/>
              </a:rPr>
              <a:t>Victors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Ezau a mísa  čočky</a:t>
            </a:r>
          </a:p>
          <a:p>
            <a:r>
              <a:rPr lang="cs-CZ" sz="1600" dirty="0" smtClean="0">
                <a:latin typeface="Candara" pitchFamily="34" charset="0"/>
              </a:rPr>
              <a:t>(Palác </a:t>
            </a:r>
            <a:r>
              <a:rPr lang="cs-CZ" sz="1600" dirty="0" err="1" smtClean="0">
                <a:latin typeface="Candara" pitchFamily="34" charset="0"/>
              </a:rPr>
              <a:t>Łazienki</a:t>
            </a:r>
            <a:r>
              <a:rPr lang="cs-CZ" sz="1600" dirty="0" smtClean="0">
                <a:latin typeface="Candara" pitchFamily="34" charset="0"/>
              </a:rPr>
              <a:t> , Varšava)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63680" y="548680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Co jsi  to,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Ezaue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, za  hlupáka.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Nechat se mísou čočky  zlákat,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vyměnit budoucnost za  žvanec,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jen  proto, že  jsi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nenažranec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.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Ať se  ti chřtán tou čočkou ucpe!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Jakob ti provedl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chucpe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.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Až zaženeš hlad.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bude  litovat.</a:t>
            </a:r>
            <a:endParaRPr lang="cs-CZ" sz="1600" dirty="0">
              <a:latin typeface="Source Sans Pro Light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ní k dispozici žádný popis fotk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36117" cy="578790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395536" y="60212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ndara" pitchFamily="34" charset="0"/>
              </a:rPr>
              <a:t>Gaston</a:t>
            </a:r>
            <a:r>
              <a:rPr lang="cs-CZ" dirty="0" smtClean="0">
                <a:latin typeface="Candara" pitchFamily="34" charset="0"/>
              </a:rPr>
              <a:t> </a:t>
            </a:r>
            <a:r>
              <a:rPr lang="cs-CZ" dirty="0" err="1" smtClean="0">
                <a:latin typeface="Candara" pitchFamily="34" charset="0"/>
              </a:rPr>
              <a:t>Bertrand</a:t>
            </a:r>
            <a:endParaRPr lang="cs-CZ" dirty="0" smtClean="0">
              <a:latin typeface="Candara" pitchFamily="34" charset="0"/>
            </a:endParaRPr>
          </a:p>
          <a:p>
            <a:r>
              <a:rPr lang="cs-CZ" dirty="0" smtClean="0">
                <a:latin typeface="Candara" pitchFamily="34" charset="0"/>
              </a:rPr>
              <a:t>Světlo v katedrále (1972)</a:t>
            </a:r>
            <a:endParaRPr lang="cs-CZ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24128" y="1124744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Po ránu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do chrámu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světlo vlétlo.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/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Pak  ven vylétlo 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zase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v ještě větší kráse.</a:t>
            </a:r>
            <a:endParaRPr lang="cs-CZ" dirty="0">
              <a:latin typeface="Source Sans Pro Light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Wanderer_in_the_Storm_MET_DP164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276872"/>
            <a:ext cx="5664010" cy="426720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37321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Julius  </a:t>
            </a:r>
            <a:r>
              <a:rPr lang="cs-CZ" sz="1600" dirty="0" err="1" smtClean="0">
                <a:latin typeface="Candara" pitchFamily="34" charset="0"/>
              </a:rPr>
              <a:t>von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Leypold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Chodec  v bouři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The</a:t>
            </a:r>
            <a:r>
              <a:rPr lang="cs-CZ" sz="1600" dirty="0" smtClean="0">
                <a:latin typeface="Candara" pitchFamily="34" charset="0"/>
              </a:rPr>
              <a:t>  Metropolitan  Museum  </a:t>
            </a:r>
            <a:r>
              <a:rPr lang="cs-CZ" sz="1600" dirty="0" err="1" smtClean="0">
                <a:latin typeface="Candara" pitchFamily="34" charset="0"/>
              </a:rPr>
              <a:t>of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Art</a:t>
            </a:r>
            <a:r>
              <a:rPr lang="cs-CZ" sz="1600" dirty="0" smtClean="0">
                <a:latin typeface="Candara" pitchFamily="34" charset="0"/>
              </a:rPr>
              <a:t>,  New York)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9512" y="83671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Promoklý poutník zápasí s bouří,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vyhlíží komín  z  něhož se kouří,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dům, kde mu nabídnou  voňavou večeři,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postel, kam ulehne hřejivých do peřin,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kde mají srdce odemčená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dobrý muž a  dobrá žena,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jeho jediná naděje.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Co myslíte? Najde  je?</a:t>
            </a:r>
          </a:p>
          <a:p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ancesco_maffei,_sogno_di_giacobb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043097" cy="56886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594928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Francesco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Maffei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Jakobův  sen</a:t>
            </a:r>
          </a:p>
          <a:p>
            <a:r>
              <a:rPr lang="cs-CZ" sz="1600" dirty="0" smtClean="0">
                <a:latin typeface="Candara" pitchFamily="34" charset="0"/>
              </a:rPr>
              <a:t>(Ca‘ </a:t>
            </a:r>
            <a:r>
              <a:rPr lang="cs-CZ" sz="1600" dirty="0" err="1" smtClean="0">
                <a:latin typeface="Candara" pitchFamily="34" charset="0"/>
              </a:rPr>
              <a:t>Rezzonico</a:t>
            </a:r>
            <a:r>
              <a:rPr lang="cs-CZ" sz="1600" dirty="0" smtClean="0">
                <a:latin typeface="Candara" pitchFamily="34" charset="0"/>
              </a:rPr>
              <a:t>,  </a:t>
            </a:r>
            <a:r>
              <a:rPr lang="cs-CZ" sz="1600" dirty="0" err="1" smtClean="0">
                <a:latin typeface="Candara" pitchFamily="34" charset="0"/>
              </a:rPr>
              <a:t>Venezia</a:t>
            </a:r>
            <a:r>
              <a:rPr lang="cs-CZ" sz="1600" dirty="0" smtClean="0">
                <a:latin typeface="Candara" pitchFamily="34" charset="0"/>
              </a:rPr>
              <a:t>)</a:t>
            </a:r>
          </a:p>
          <a:p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92080" y="476672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Všemocný Bože,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sešli mi ze  všech  snů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 moje lože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ten  největší, ten Jakobův,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ve  kterém stojí  žebříky,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 němž se zástup veliký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andělů  ubírá  nahoru a dolů,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skrze  něž my dva  rozmlouváme  spolu.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rdon-Vergine-SanDomen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600400" cy="51348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512" y="558924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Paris </a:t>
            </a:r>
            <a:r>
              <a:rPr lang="cs-CZ" sz="1600" dirty="0" err="1" smtClean="0">
                <a:latin typeface="Candara" pitchFamily="34" charset="0"/>
              </a:rPr>
              <a:t>Bordone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Panna  se u Spasitele  přimlouvá za svatého Dominika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Pinacoteca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di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Brera</a:t>
            </a:r>
            <a:r>
              <a:rPr lang="cs-CZ" sz="1600" dirty="0" smtClean="0">
                <a:latin typeface="Candara" pitchFamily="34" charset="0"/>
              </a:rPr>
              <a:t>,  Milano)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95936" y="476672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Mrzoutský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světe,  třebas  mrač se;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seděl  Pán  v  nebi  na  houpačce,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když  přišla k  němu jeho máma,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ecce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,  vida,  není sama.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„Přišel  tě  navštívit Dominik“!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Ježíš k  nim  shlédl a pravil: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„Dík.“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iego_Velázquez_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1"/>
            <a:ext cx="3444667" cy="62819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95936" y="5373217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Diego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Velázquez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Princ </a:t>
            </a:r>
            <a:r>
              <a:rPr lang="cs-CZ" sz="1600" dirty="0" err="1" smtClean="0">
                <a:latin typeface="Candara" pitchFamily="34" charset="0"/>
              </a:rPr>
              <a:t>Baltasar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Carlos</a:t>
            </a:r>
            <a:r>
              <a:rPr lang="cs-CZ" sz="1600" dirty="0" smtClean="0">
                <a:latin typeface="Candara" pitchFamily="34" charset="0"/>
              </a:rPr>
              <a:t> jako lovec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Museo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Prado</a:t>
            </a:r>
            <a:r>
              <a:rPr lang="cs-CZ" sz="1600" dirty="0" smtClean="0">
                <a:latin typeface="Candara" pitchFamily="34" charset="0"/>
              </a:rPr>
              <a:t>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39952" y="836712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Pomodlete se  za  duši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smutného myslivečka.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Ten  malý  princ  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měl  králem  být.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potom  umřel.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Tečka.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1stEarlOfDenbi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20690"/>
            <a:ext cx="2880320" cy="47530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44008" y="620689"/>
            <a:ext cx="36724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Šel  hrabě  </a:t>
            </a:r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Denbigh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  do  pralesa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obrovskou  pušku s sebou nesa.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 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Vydal se  střílet  tygry,  slony,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v lese jsou jich  prý  milióny.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 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Ať se  však snažil tuze  velmi,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nepotkal  nikde  žádné  šelmy.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 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Potkal jen indické  pachole,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které  šlo  kolem   na  pole.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 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Zeptal se   tedy  toho </a:t>
            </a:r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sígra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neviděl-li tu  někde    tygra.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 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Neviděl nikdy,  co jsem  živ,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nejsem  však lesní detektiv.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 </a:t>
            </a:r>
          </a:p>
          <a:p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Zeptaj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 se  raděj </a:t>
            </a:r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papoucha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co nás  na  palmě  poslouchá.</a:t>
            </a:r>
          </a:p>
          <a:p>
            <a:endParaRPr lang="cs-CZ" sz="1400" dirty="0">
              <a:latin typeface="Source Code Pro Light" pitchFamily="49" charset="0"/>
              <a:ea typeface="Source Code Pro Light" pitchFamily="49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59632" y="5517233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  <a:ea typeface="Source Sans Pro Light" pitchFamily="34" charset="0"/>
              </a:rPr>
              <a:t>Anthonis</a:t>
            </a:r>
            <a:r>
              <a:rPr lang="cs-CZ" sz="1600" dirty="0" smtClean="0">
                <a:latin typeface="Candara" pitchFamily="34" charset="0"/>
                <a:ea typeface="Source Sans Pro Light" pitchFamily="34" charset="0"/>
              </a:rPr>
              <a:t>  van </a:t>
            </a:r>
            <a:r>
              <a:rPr lang="cs-CZ" sz="1600" dirty="0" err="1" smtClean="0">
                <a:latin typeface="Candara" pitchFamily="34" charset="0"/>
                <a:ea typeface="Source Sans Pro Light" pitchFamily="34" charset="0"/>
              </a:rPr>
              <a:t>Dyck</a:t>
            </a:r>
            <a:endParaRPr lang="cs-CZ" sz="1600" dirty="0" smtClean="0">
              <a:latin typeface="Candara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Candara" pitchFamily="34" charset="0"/>
                <a:ea typeface="Source Sans Pro Light" pitchFamily="34" charset="0"/>
              </a:rPr>
              <a:t>Portrét admirála  Williama </a:t>
            </a:r>
            <a:r>
              <a:rPr lang="cs-CZ" sz="1600" dirty="0" err="1" smtClean="0">
                <a:latin typeface="Candara" pitchFamily="34" charset="0"/>
                <a:ea typeface="Source Sans Pro Light" pitchFamily="34" charset="0"/>
              </a:rPr>
              <a:t>Feildinga</a:t>
            </a:r>
            <a:r>
              <a:rPr lang="cs-CZ" sz="1600" dirty="0" smtClean="0">
                <a:latin typeface="Candara" pitchFamily="34" charset="0"/>
                <a:ea typeface="Source Sans Pro Light" pitchFamily="34" charset="0"/>
              </a:rPr>
              <a:t>,  1.  hraběte  z </a:t>
            </a:r>
            <a:r>
              <a:rPr lang="cs-CZ" sz="1600" dirty="0" err="1" smtClean="0">
                <a:latin typeface="Candara" pitchFamily="34" charset="0"/>
                <a:ea typeface="Source Sans Pro Light" pitchFamily="34" charset="0"/>
              </a:rPr>
              <a:t>Denbighu</a:t>
            </a:r>
            <a:endParaRPr lang="cs-CZ" sz="1600" dirty="0" smtClean="0">
              <a:latin typeface="Candara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Candara" pitchFamily="34" charset="0"/>
                <a:ea typeface="Source Sans Pro Light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  <a:ea typeface="Source Sans Pro Light" pitchFamily="34" charset="0"/>
              </a:rPr>
              <a:t>National</a:t>
            </a:r>
            <a:r>
              <a:rPr lang="cs-CZ" sz="1600" dirty="0" smtClean="0">
                <a:latin typeface="Candara" pitchFamily="34" charset="0"/>
                <a:ea typeface="Source Sans Pro Light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  <a:ea typeface="Source Sans Pro Light" pitchFamily="34" charset="0"/>
              </a:rPr>
              <a:t>Gallery</a:t>
            </a:r>
            <a:r>
              <a:rPr lang="cs-CZ" sz="1600" dirty="0" smtClean="0">
                <a:latin typeface="Candara" pitchFamily="34" charset="0"/>
                <a:ea typeface="Source Sans Pro Light" pitchFamily="34" charset="0"/>
              </a:rPr>
              <a:t>,  London)</a:t>
            </a:r>
            <a:endParaRPr lang="cs-CZ" sz="1600" dirty="0">
              <a:latin typeface="Candara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t_mystieke_huwelijk_van_de_heilige_Catharina_Rijksmuseum_SK-A-5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404664"/>
            <a:ext cx="5174153" cy="43336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96136" y="404665"/>
            <a:ext cx="30963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Candara Light" pitchFamily="34" charset="0"/>
              </a:rPr>
              <a:t>Stěží člověk poznal  by,</a:t>
            </a:r>
          </a:p>
          <a:p>
            <a:r>
              <a:rPr lang="cs-CZ" sz="1400" dirty="0" smtClean="0">
                <a:latin typeface="Candara Light" pitchFamily="34" charset="0"/>
              </a:rPr>
              <a:t>že jde o obrázek </a:t>
            </a:r>
            <a:r>
              <a:rPr lang="cs-CZ" sz="1400" dirty="0" smtClean="0">
                <a:latin typeface="Candara Light" pitchFamily="34" charset="0"/>
              </a:rPr>
              <a:t>ze svatby.</a:t>
            </a:r>
          </a:p>
          <a:p>
            <a:endParaRPr lang="cs-CZ" sz="1400" dirty="0" smtClean="0">
              <a:latin typeface="Candara Light" pitchFamily="34" charset="0"/>
            </a:endParaRPr>
          </a:p>
          <a:p>
            <a:r>
              <a:rPr lang="cs-CZ" sz="1400" dirty="0" smtClean="0">
                <a:latin typeface="Candara Light" pitchFamily="34" charset="0"/>
              </a:rPr>
              <a:t>A přec se princezna  Kateřina</a:t>
            </a:r>
          </a:p>
          <a:p>
            <a:r>
              <a:rPr lang="cs-CZ" sz="1400" dirty="0" smtClean="0">
                <a:latin typeface="Candara Light" pitchFamily="34" charset="0"/>
              </a:rPr>
              <a:t>tu  provdává  na Boha Syna.</a:t>
            </a:r>
          </a:p>
          <a:p>
            <a:endParaRPr lang="cs-CZ" sz="1400" dirty="0" smtClean="0">
              <a:latin typeface="Candara Light" pitchFamily="34" charset="0"/>
            </a:endParaRPr>
          </a:p>
          <a:p>
            <a:r>
              <a:rPr lang="cs-CZ" sz="1400" dirty="0" smtClean="0">
                <a:latin typeface="Candara Light" pitchFamily="34" charset="0"/>
              </a:rPr>
              <a:t>Kdo to kdy slyšel, Kateřino,</a:t>
            </a:r>
          </a:p>
          <a:p>
            <a:r>
              <a:rPr lang="cs-CZ" sz="1400" dirty="0" smtClean="0">
                <a:latin typeface="Candara Light" pitchFamily="34" charset="0"/>
              </a:rPr>
              <a:t>takhle se  vdávat za mimino?!</a:t>
            </a:r>
          </a:p>
          <a:p>
            <a:endParaRPr lang="cs-CZ" sz="1400" dirty="0" smtClean="0">
              <a:latin typeface="Candara Light" pitchFamily="34" charset="0"/>
            </a:endParaRPr>
          </a:p>
          <a:p>
            <a:r>
              <a:rPr lang="cs-CZ" sz="1400" dirty="0" smtClean="0">
                <a:latin typeface="Candara Light" pitchFamily="34" charset="0"/>
              </a:rPr>
              <a:t>Coby ne? Vždyť  On je  jediný,</a:t>
            </a:r>
          </a:p>
          <a:p>
            <a:r>
              <a:rPr lang="cs-CZ" sz="1400" dirty="0" smtClean="0">
                <a:latin typeface="Candara Light" pitchFamily="34" charset="0"/>
              </a:rPr>
              <a:t>navíc z nejlepší  rodiny.</a:t>
            </a:r>
          </a:p>
          <a:p>
            <a:endParaRPr lang="cs-CZ" sz="1400" dirty="0" smtClean="0">
              <a:latin typeface="Candara Light" pitchFamily="34" charset="0"/>
            </a:endParaRPr>
          </a:p>
          <a:p>
            <a:r>
              <a:rPr lang="cs-CZ" sz="1400" dirty="0" smtClean="0">
                <a:latin typeface="Candara Light" pitchFamily="34" charset="0"/>
              </a:rPr>
              <a:t>Srdce jak hořící keř mi plane,</a:t>
            </a:r>
          </a:p>
          <a:p>
            <a:r>
              <a:rPr lang="cs-CZ" sz="1400" dirty="0" smtClean="0">
                <a:latin typeface="Candara Light" pitchFamily="34" charset="0"/>
              </a:rPr>
              <a:t>Proto chci Jeho  jen. </a:t>
            </a:r>
            <a:r>
              <a:rPr lang="cs-CZ" sz="1400" dirty="0" err="1" smtClean="0">
                <a:latin typeface="Candara Light" pitchFamily="34" charset="0"/>
              </a:rPr>
              <a:t>Staniž</a:t>
            </a:r>
            <a:r>
              <a:rPr lang="cs-CZ" sz="1400" dirty="0" smtClean="0">
                <a:latin typeface="Candara Light" pitchFamily="34" charset="0"/>
              </a:rPr>
              <a:t> se. Amen.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5536" y="508518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Sébastien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 Bourdon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Mystická svatba  svaté Kateřiny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(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Rijksmuseum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Amsterdam)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19464" y="4797152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Kdybych si zajel dnes  do Suffolku,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rybník  bych našel, ne však tu holku.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tak  mohu  říct bez okolků,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že nestojím o výlet  do Suffolku.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pic>
        <p:nvPicPr>
          <p:cNvPr id="3" name="Obrázek 2" descr="Thomas_Gainsborough_-_Landscape_in_Suffolk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32657"/>
            <a:ext cx="6120680" cy="416585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1520" y="4941169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Thomas </a:t>
            </a:r>
            <a:r>
              <a:rPr lang="cs-CZ" sz="1600" dirty="0" err="1" smtClean="0">
                <a:latin typeface="Candara" pitchFamily="34" charset="0"/>
                <a:ea typeface="Source Code Pro" pitchFamily="49" charset="0"/>
              </a:rPr>
              <a:t>Gainsborough</a:t>
            </a:r>
            <a:endParaRPr lang="cs-CZ" sz="1600" dirty="0" smtClean="0">
              <a:latin typeface="Candara" pitchFamily="34" charset="0"/>
              <a:ea typeface="Source Code Pro" pitchFamily="49" charset="0"/>
            </a:endParaRPr>
          </a:p>
          <a:p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Krajina v Suffolku</a:t>
            </a:r>
          </a:p>
          <a:p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Candara" pitchFamily="34" charset="0"/>
                <a:ea typeface="Source Code Pro" pitchFamily="49" charset="0"/>
              </a:rPr>
              <a:t>Kunsthistorisches</a:t>
            </a:r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 Museum </a:t>
            </a:r>
            <a:r>
              <a:rPr lang="cs-CZ" sz="1600" dirty="0" err="1" smtClean="0">
                <a:latin typeface="Candara" pitchFamily="34" charset="0"/>
                <a:ea typeface="Source Code Pro" pitchFamily="49" charset="0"/>
              </a:rPr>
              <a:t>Wien</a:t>
            </a:r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)</a:t>
            </a:r>
            <a:endParaRPr lang="cs-CZ" sz="1600" dirty="0">
              <a:latin typeface="Candara" pitchFamily="34" charset="0"/>
              <a:ea typeface="Source Code Pro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4048" y="404664"/>
            <a:ext cx="3888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I když snad  trochu  falešně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zapěji chvalozpěv  na  třešně.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Třešně se  sázejí  nejvíce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 obou stranách silnice,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proto jich  vždy nejvíc  sní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nenažraní pocestní.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Jakož i švestky  třešně  všecky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obsahují tvrdé  pecky,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jenže  švestky  jsou  šišaté,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zatímco třešně  kulaté.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  třešních si vždy  bujaře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pochutnávej už na  jaře,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anžto švestky, pokud   vím,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dozrají až na  podzim.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pic>
        <p:nvPicPr>
          <p:cNvPr id="3" name="Obrázek 2" descr="Kalckreuth_Kirschenessender_Junge@Weimar_Schlossmuseum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3744416" cy="52264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83568" y="5661249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Leopold Graf </a:t>
            </a:r>
            <a:r>
              <a:rPr lang="cs-CZ" sz="1600" dirty="0" err="1" smtClean="0">
                <a:latin typeface="Candara" pitchFamily="34" charset="0"/>
                <a:ea typeface="Source Code Pro" pitchFamily="49" charset="0"/>
              </a:rPr>
              <a:t>von</a:t>
            </a:r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 </a:t>
            </a:r>
            <a:r>
              <a:rPr lang="cs-CZ" sz="1600" dirty="0" err="1" smtClean="0">
                <a:latin typeface="Candara" pitchFamily="34" charset="0"/>
                <a:ea typeface="Source Code Pro" pitchFamily="49" charset="0"/>
              </a:rPr>
              <a:t>Kalckreuth</a:t>
            </a:r>
            <a:endParaRPr lang="cs-CZ" sz="1600" dirty="0" smtClean="0">
              <a:latin typeface="Candara" pitchFamily="34" charset="0"/>
              <a:ea typeface="Source Code Pro" pitchFamily="49" charset="0"/>
            </a:endParaRPr>
          </a:p>
          <a:p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Chlapec pojídající třešně</a:t>
            </a:r>
          </a:p>
          <a:p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(zámek </a:t>
            </a:r>
            <a:r>
              <a:rPr lang="cs-CZ" sz="1600" dirty="0" err="1" smtClean="0">
                <a:latin typeface="Candara" pitchFamily="34" charset="0"/>
                <a:ea typeface="Source Code Pro" pitchFamily="49" charset="0"/>
              </a:rPr>
              <a:t>Weimar</a:t>
            </a:r>
            <a:r>
              <a:rPr lang="cs-CZ" sz="1600" dirty="0" smtClean="0">
                <a:latin typeface="Candara" pitchFamily="34" charset="0"/>
                <a:ea typeface="Source Code Pro" pitchFamily="49" charset="0"/>
              </a:rPr>
              <a:t>)</a:t>
            </a:r>
            <a:r>
              <a:rPr lang="cs-CZ" b="1" dirty="0" smtClean="0">
                <a:latin typeface="Candara" pitchFamily="34" charset="0"/>
              </a:rPr>
              <a:t> </a:t>
            </a:r>
            <a:endParaRPr lang="cs-CZ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Cornelis_Dusart_-_Roker,_kijkend_in_een_kruik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9"/>
            <a:ext cx="4608512" cy="46085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52120" y="1268761"/>
            <a:ext cx="295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Nachýlil se  duben,</a:t>
            </a:r>
          </a:p>
          <a:p>
            <a:r>
              <a:rPr lang="cs-CZ" sz="1600" dirty="0" smtClean="0">
                <a:latin typeface="Candara Light" pitchFamily="34" charset="0"/>
              </a:rPr>
              <a:t>dopili jsme,  pudem</a:t>
            </a:r>
          </a:p>
          <a:p>
            <a:r>
              <a:rPr lang="cs-CZ" sz="1600" dirty="0" smtClean="0">
                <a:latin typeface="Candara Light" pitchFamily="34" charset="0"/>
              </a:rPr>
              <a:t>zas za jiným  sudem.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7584" y="5517232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Cornelis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Dusart</a:t>
            </a:r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Kuřák nahlížející  do kameninové  lahve</a:t>
            </a:r>
          </a:p>
          <a:p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Rijksmuseum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, Amsterdam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Diane_et_Endymion_-_Francesco_Trevisan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9"/>
            <a:ext cx="5112568" cy="43924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68144" y="1052736"/>
            <a:ext cx="27363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Měsíc není on,  je  ona,</a:t>
            </a:r>
          </a:p>
          <a:p>
            <a:r>
              <a:rPr lang="cs-CZ" sz="1600" dirty="0" smtClean="0">
                <a:latin typeface="Candara Light" pitchFamily="34" charset="0"/>
              </a:rPr>
              <a:t>miluje  </a:t>
            </a:r>
            <a:r>
              <a:rPr lang="cs-CZ" sz="1600" dirty="0" err="1" smtClean="0">
                <a:latin typeface="Candara Light" pitchFamily="34" charset="0"/>
              </a:rPr>
              <a:t>Endymiona</a:t>
            </a:r>
            <a:r>
              <a:rPr lang="cs-CZ" sz="1600" dirty="0" smtClean="0">
                <a:latin typeface="Candara Light" pitchFamily="34" charset="0"/>
              </a:rPr>
              <a:t>,</a:t>
            </a:r>
          </a:p>
          <a:p>
            <a:r>
              <a:rPr lang="cs-CZ" sz="1600" dirty="0" smtClean="0">
                <a:latin typeface="Candara Light" pitchFamily="34" charset="0"/>
              </a:rPr>
              <a:t>půvabného pastýře,</a:t>
            </a:r>
          </a:p>
          <a:p>
            <a:r>
              <a:rPr lang="cs-CZ" sz="1600" dirty="0" smtClean="0">
                <a:latin typeface="Candara Light" pitchFamily="34" charset="0"/>
              </a:rPr>
              <a:t>a  ač je   to  k nevíře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ten  šťastný  prevít</a:t>
            </a:r>
          </a:p>
          <a:p>
            <a:r>
              <a:rPr lang="cs-CZ" sz="1600" dirty="0" smtClean="0">
                <a:latin typeface="Candara Light" pitchFamily="34" charset="0"/>
              </a:rPr>
              <a:t>vůbec nic  neví.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A že  i  pejsek  tvrdě   spí,</a:t>
            </a:r>
          </a:p>
          <a:p>
            <a:r>
              <a:rPr lang="cs-CZ" sz="1600" dirty="0" smtClean="0">
                <a:latin typeface="Candara Light" pitchFamily="34" charset="0"/>
              </a:rPr>
              <a:t>je  to naprosté  tajemství</a:t>
            </a:r>
          </a:p>
          <a:p>
            <a:r>
              <a:rPr lang="cs-CZ" sz="1600" dirty="0" smtClean="0">
                <a:latin typeface="Candara Light" pitchFamily="34" charset="0"/>
              </a:rPr>
              <a:t>Amora a Luny  Selené</a:t>
            </a:r>
          </a:p>
          <a:p>
            <a:r>
              <a:rPr lang="cs-CZ" sz="1600" dirty="0" smtClean="0">
                <a:latin typeface="Candara Light" pitchFamily="34" charset="0"/>
              </a:rPr>
              <a:t>v noci magicky zelené.</a:t>
            </a:r>
          </a:p>
          <a:p>
            <a:endParaRPr lang="cs-CZ" sz="1400" dirty="0">
              <a:latin typeface="Candara Light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5301208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Francesco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Trevisani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Diana  a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Endymion</a:t>
            </a:r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(zámek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Wilhelmshöhe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,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Kassel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,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Hessen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) 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Fiesta_campestr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3"/>
            <a:ext cx="4968552" cy="38164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24128" y="764704"/>
            <a:ext cx="266429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Jestli  bude jaro </a:t>
            </a:r>
          </a:p>
          <a:p>
            <a:r>
              <a:rPr lang="cs-CZ" sz="1600" dirty="0" smtClean="0">
                <a:latin typeface="Candara Light" pitchFamily="34" charset="0"/>
              </a:rPr>
              <a:t>jak poslední dobou vždycky</a:t>
            </a:r>
          </a:p>
          <a:p>
            <a:r>
              <a:rPr lang="cs-CZ" sz="1600" dirty="0" smtClean="0">
                <a:latin typeface="Candara Light" pitchFamily="34" charset="0"/>
              </a:rPr>
              <a:t>pěkně  subtropický,</a:t>
            </a:r>
          </a:p>
          <a:p>
            <a:r>
              <a:rPr lang="cs-CZ" sz="1600" dirty="0" smtClean="0">
                <a:latin typeface="Candara Light" pitchFamily="34" charset="0"/>
              </a:rPr>
              <a:t>vyrazte do lesů,  na chaty</a:t>
            </a:r>
          </a:p>
          <a:p>
            <a:r>
              <a:rPr lang="cs-CZ" sz="1600" dirty="0" smtClean="0">
                <a:latin typeface="Candara Light" pitchFamily="34" charset="0"/>
              </a:rPr>
              <a:t>a  choďte  klasicky  nahatý.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Kdo by se  staral o faldy,</a:t>
            </a:r>
          </a:p>
          <a:p>
            <a:r>
              <a:rPr lang="cs-CZ" sz="1600" dirty="0" smtClean="0">
                <a:latin typeface="Candara Light" pitchFamily="34" charset="0"/>
              </a:rPr>
              <a:t>jakmile  zazní </a:t>
            </a:r>
            <a:r>
              <a:rPr lang="cs-CZ" sz="1600" dirty="0" err="1" smtClean="0">
                <a:latin typeface="Candara Light" pitchFamily="34" charset="0"/>
              </a:rPr>
              <a:t>Vivaldi</a:t>
            </a:r>
            <a:r>
              <a:rPr lang="cs-CZ" sz="1600" dirty="0" smtClean="0">
                <a:latin typeface="Candara Light" pitchFamily="34" charset="0"/>
              </a:rPr>
              <a:t>.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1560" y="5085184"/>
            <a:ext cx="4320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Giorgione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Pastorála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(Louvre, Paris)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iogenes_Jordae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764704"/>
            <a:ext cx="5312387" cy="35128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12160" y="980728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Vyšel  si kynik  do tržnice</a:t>
            </a:r>
          </a:p>
          <a:p>
            <a:r>
              <a:rPr lang="cs-CZ" sz="1600" dirty="0" smtClean="0">
                <a:latin typeface="Candara Light" pitchFamily="34" charset="0"/>
              </a:rPr>
              <a:t>s lucernou  hledal  člověka.</a:t>
            </a:r>
          </a:p>
          <a:p>
            <a:r>
              <a:rPr lang="cs-CZ" sz="1600" dirty="0" smtClean="0">
                <a:latin typeface="Candara Light" pitchFamily="34" charset="0"/>
              </a:rPr>
              <a:t>Byla tam  taková tlačenice,</a:t>
            </a:r>
          </a:p>
          <a:p>
            <a:r>
              <a:rPr lang="cs-CZ" sz="1600" dirty="0" smtClean="0">
                <a:latin typeface="Candara Light" pitchFamily="34" charset="0"/>
              </a:rPr>
              <a:t>že se  až  skoro polekal.</a:t>
            </a:r>
          </a:p>
          <a:p>
            <a:endParaRPr lang="cs-CZ" sz="1600" dirty="0" smtClean="0">
              <a:latin typeface="Candara Light" pitchFamily="34" charset="0"/>
            </a:endParaRPr>
          </a:p>
          <a:p>
            <a:r>
              <a:rPr lang="cs-CZ" sz="1600" dirty="0" smtClean="0">
                <a:latin typeface="Candara Light" pitchFamily="34" charset="0"/>
              </a:rPr>
              <a:t>Sotvaže vyšel  na </a:t>
            </a:r>
            <a:r>
              <a:rPr lang="cs-CZ" sz="1600" dirty="0" err="1" smtClean="0">
                <a:latin typeface="Candara Light" pitchFamily="34" charset="0"/>
              </a:rPr>
              <a:t>agóru</a:t>
            </a:r>
            <a:endParaRPr lang="cs-CZ" sz="1600" dirty="0" smtClean="0">
              <a:latin typeface="Candara Light" pitchFamily="34" charset="0"/>
            </a:endParaRPr>
          </a:p>
          <a:p>
            <a:r>
              <a:rPr lang="cs-CZ" sz="1600" dirty="0" smtClean="0">
                <a:latin typeface="Candara Light" pitchFamily="34" charset="0"/>
              </a:rPr>
              <a:t>a měl jízlivé  otázky,</a:t>
            </a:r>
          </a:p>
          <a:p>
            <a:r>
              <a:rPr lang="cs-CZ" sz="1600" dirty="0" smtClean="0">
                <a:latin typeface="Candara Light" pitchFamily="34" charset="0"/>
              </a:rPr>
              <a:t>všichni se  smáli jeho fóru,</a:t>
            </a:r>
          </a:p>
          <a:p>
            <a:r>
              <a:rPr lang="cs-CZ" sz="1600" dirty="0" smtClean="0">
                <a:latin typeface="Candara Light" pitchFamily="34" charset="0"/>
              </a:rPr>
              <a:t>samé masky, samé masky.</a:t>
            </a:r>
            <a:endParaRPr lang="cs-CZ" sz="1600" dirty="0">
              <a:latin typeface="Candara Light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4797153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Source Sans Pro" pitchFamily="34" charset="0"/>
                <a:ea typeface="Source Sans Pro" pitchFamily="34" charset="0"/>
              </a:rPr>
              <a:t>Jacob</a:t>
            </a:r>
            <a:r>
              <a:rPr lang="cs-CZ" dirty="0" smtClean="0">
                <a:latin typeface="Source Sans Pro" pitchFamily="34" charset="0"/>
                <a:ea typeface="Source Sans Pro" pitchFamily="34" charset="0"/>
              </a:rPr>
              <a:t> </a:t>
            </a:r>
            <a:r>
              <a:rPr lang="cs-CZ" dirty="0" err="1" smtClean="0">
                <a:latin typeface="Source Sans Pro" pitchFamily="34" charset="0"/>
                <a:ea typeface="Source Sans Pro" pitchFamily="34" charset="0"/>
              </a:rPr>
              <a:t>Jordaens</a:t>
            </a:r>
            <a:endParaRPr lang="cs-CZ" dirty="0" smtClean="0">
              <a:latin typeface="Source Sans Pro" pitchFamily="34" charset="0"/>
              <a:ea typeface="Source Sans Pro" pitchFamily="34" charset="0"/>
            </a:endParaRPr>
          </a:p>
          <a:p>
            <a:r>
              <a:rPr lang="cs-CZ" dirty="0" smtClean="0">
                <a:latin typeface="Source Sans Pro" pitchFamily="34" charset="0"/>
                <a:ea typeface="Source Sans Pro" pitchFamily="34" charset="0"/>
              </a:rPr>
              <a:t>Diogenes hledá  člověka</a:t>
            </a:r>
          </a:p>
          <a:p>
            <a:r>
              <a:rPr lang="cs-CZ" dirty="0" smtClean="0">
                <a:latin typeface="Source Sans Pro" pitchFamily="34" charset="0"/>
                <a:ea typeface="Source Sans Pro" pitchFamily="34" charset="0"/>
              </a:rPr>
              <a:t>(</a:t>
            </a:r>
            <a:r>
              <a:rPr lang="de-DE" dirty="0" smtClean="0">
                <a:latin typeface="Source Sans Pro" pitchFamily="34" charset="0"/>
                <a:ea typeface="Source Sans Pro" pitchFamily="34" charset="0"/>
              </a:rPr>
              <a:t>Gemäldegalerie Alte Meister</a:t>
            </a:r>
            <a:r>
              <a:rPr lang="cs-CZ" dirty="0" smtClean="0">
                <a:latin typeface="Source Sans Pro" pitchFamily="34" charset="0"/>
                <a:ea typeface="Source Sans Pro" pitchFamily="34" charset="0"/>
              </a:rPr>
              <a:t>, </a:t>
            </a:r>
            <a:r>
              <a:rPr lang="cs-CZ" dirty="0" err="1" smtClean="0">
                <a:latin typeface="Source Sans Pro" pitchFamily="34" charset="0"/>
                <a:ea typeface="Source Sans Pro" pitchFamily="34" charset="0"/>
              </a:rPr>
              <a:t>Dresden</a:t>
            </a:r>
            <a:r>
              <a:rPr lang="cs-CZ" dirty="0" smtClean="0">
                <a:latin typeface="Source Sans Pro" pitchFamily="34" charset="0"/>
                <a:ea typeface="Source Sans Pro" pitchFamily="34" charset="0"/>
              </a:rPr>
              <a:t>)</a:t>
            </a:r>
            <a:endParaRPr lang="cs-CZ" dirty="0">
              <a:latin typeface="Source Sans Pro" pitchFamily="34" charset="0"/>
              <a:ea typeface="Source Sans Pro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toine_Pesne_-_Marianne_Cochois_-_WGA17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764704"/>
            <a:ext cx="5818065" cy="39604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12160" y="692697"/>
            <a:ext cx="30243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Hle, nebezpečné známosti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na zahradní slavnosti!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Arkadicky na mýtině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září dáma v krinolíně.</a:t>
            </a:r>
          </a:p>
          <a:p>
            <a:endParaRPr lang="cs-CZ" sz="12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Ach, miluji tu tanečnici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a její šustivou  krinolínu,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kdyby však ne mi chtěla  říci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a dát mi košem, nezahynu.</a:t>
            </a:r>
          </a:p>
          <a:p>
            <a:endParaRPr lang="cs-CZ" sz="12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Prostě  jen smeknu  paruku, 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Znuděně řeknu jí„zdar!“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Za chvíli chytnu za ruku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zas jinou superstar,</a:t>
            </a: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která mi padne do oka.</a:t>
            </a:r>
          </a:p>
          <a:p>
            <a:endParaRPr lang="cs-CZ" sz="12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200" dirty="0" smtClean="0">
                <a:latin typeface="Source Code Pro Light" pitchFamily="49" charset="0"/>
                <a:ea typeface="Source Code Pro Light" pitchFamily="49" charset="0"/>
              </a:rPr>
              <a:t>Ta božská lehkost rokoka!</a:t>
            </a:r>
            <a:endParaRPr lang="cs-CZ" sz="1200" dirty="0">
              <a:latin typeface="Source Code Pro Light" pitchFamily="49" charset="0"/>
              <a:ea typeface="Source Code Pro Light" pitchFamily="49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4941169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Antoine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Pesne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err="1" smtClean="0">
                <a:latin typeface="Candara" pitchFamily="34" charset="0"/>
              </a:rPr>
              <a:t>Marianne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Cochois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(zámek </a:t>
            </a:r>
            <a:r>
              <a:rPr lang="cs-CZ" sz="1600" dirty="0" err="1" smtClean="0">
                <a:latin typeface="Candara" pitchFamily="34" charset="0"/>
              </a:rPr>
              <a:t>Charlottenburg</a:t>
            </a:r>
            <a:r>
              <a:rPr lang="cs-CZ" sz="1600" dirty="0" smtClean="0">
                <a:latin typeface="Candara" pitchFamily="34" charset="0"/>
              </a:rPr>
              <a:t>,  Berlín)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alkyrie_and_a_Dying_Hero_(Hans_Makart)_-_Nationalmuseum_-_19497 (2)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1"/>
            <a:ext cx="7054971" cy="4536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7544" y="4797152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Nelituj,  reku, lepých dívek,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které ti lásku slibovaly;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všechny  ti lhaly, všechny  lhaly.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Teď následuj mě  do Valhaly,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Hodovat budeš s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Odinem</a:t>
            </a:r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do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Ragnaröku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den co den.</a:t>
            </a:r>
            <a:endParaRPr lang="cs-CZ" sz="1600" dirty="0">
              <a:latin typeface="Source Sans Pro Light" pitchFamily="34" charset="0"/>
              <a:ea typeface="Source Sans Pro Light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80112" y="508518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" pitchFamily="34" charset="0"/>
              </a:rPr>
              <a:t>Hans </a:t>
            </a:r>
            <a:r>
              <a:rPr lang="cs-CZ" dirty="0" err="1" smtClean="0">
                <a:latin typeface="Candara" pitchFamily="34" charset="0"/>
              </a:rPr>
              <a:t>Makart</a:t>
            </a:r>
            <a:endParaRPr lang="cs-CZ" dirty="0" smtClean="0">
              <a:latin typeface="Candara" pitchFamily="34" charset="0"/>
            </a:endParaRPr>
          </a:p>
          <a:p>
            <a:r>
              <a:rPr lang="cs-CZ" dirty="0" smtClean="0">
                <a:latin typeface="Candara" pitchFamily="34" charset="0"/>
              </a:rPr>
              <a:t>Valkýra a  umírající hrdina</a:t>
            </a:r>
          </a:p>
          <a:p>
            <a:r>
              <a:rPr lang="cs-CZ" dirty="0" smtClean="0">
                <a:latin typeface="Candara" pitchFamily="34" charset="0"/>
              </a:rPr>
              <a:t>(</a:t>
            </a:r>
            <a:r>
              <a:rPr lang="cs-CZ" dirty="0" err="1" smtClean="0">
                <a:latin typeface="Candara" pitchFamily="34" charset="0"/>
              </a:rPr>
              <a:t>Nationalmuseum</a:t>
            </a:r>
            <a:r>
              <a:rPr lang="cs-CZ" dirty="0" smtClean="0">
                <a:latin typeface="Candara" pitchFamily="34" charset="0"/>
              </a:rPr>
              <a:t>, Stockholm)</a:t>
            </a:r>
            <a:endParaRPr lang="cs-CZ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meona-hoskova-podpis-100504812.jpeg"/>
          <p:cNvPicPr>
            <a:picLocks noChangeAspect="1"/>
          </p:cNvPicPr>
          <p:nvPr/>
        </p:nvPicPr>
        <p:blipFill>
          <a:blip r:embed="rId2" cstate="print"/>
          <a:srcRect l="9046" t="6966" r="1501" b="9441"/>
          <a:stretch>
            <a:fillRect/>
          </a:stretch>
        </p:blipFill>
        <p:spPr>
          <a:xfrm>
            <a:off x="1475656" y="188640"/>
            <a:ext cx="6408712" cy="4320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03648" y="450912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" pitchFamily="34" charset="0"/>
              </a:rPr>
              <a:t>Jiří Trnka</a:t>
            </a:r>
          </a:p>
          <a:p>
            <a:r>
              <a:rPr lang="cs-CZ" dirty="0" smtClean="0">
                <a:latin typeface="Candara" pitchFamily="34" charset="0"/>
              </a:rPr>
              <a:t>Zimní motiv I</a:t>
            </a:r>
          </a:p>
          <a:p>
            <a:r>
              <a:rPr lang="cs-CZ" dirty="0" smtClean="0">
                <a:latin typeface="Candara" pitchFamily="34" charset="0"/>
              </a:rPr>
              <a:t>grafika</a:t>
            </a:r>
            <a:endParaRPr lang="cs-CZ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4048" y="472514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Proč netroubí ponocný?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Není třeba nemocný?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/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Kdepak, chlapče,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hnije v hrobě</a:t>
            </a:r>
            <a:br>
              <a:rPr lang="cs-CZ" dirty="0" smtClean="0">
                <a:latin typeface="Source Sans Pro Light" pitchFamily="34" charset="0"/>
                <a:ea typeface="Source Sans Pro Light" pitchFamily="34" charset="0"/>
              </a:rPr>
            </a:b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a my </a:t>
            </a:r>
            <a:r>
              <a:rPr lang="cs-CZ" dirty="0" err="1" smtClean="0">
                <a:latin typeface="Source Sans Pro Light" pitchFamily="34" charset="0"/>
                <a:ea typeface="Source Sans Pro Light" pitchFamily="34" charset="0"/>
              </a:rPr>
              <a:t>žijem</a:t>
            </a:r>
            <a:r>
              <a:rPr lang="cs-CZ" dirty="0" smtClean="0">
                <a:latin typeface="Source Sans Pro Light" pitchFamily="34" charset="0"/>
                <a:ea typeface="Source Sans Pro Light" pitchFamily="34" charset="0"/>
              </a:rPr>
              <a:t> v jiné době.</a:t>
            </a:r>
            <a:endParaRPr lang="cs-CZ" dirty="0">
              <a:latin typeface="Source Sans Pro Light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chel Martin Drolling - Marie-Joseph (1757-1834) Marquis de La Fayette  - (MeisterDrucke-1128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3657219" cy="475252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99992" y="692697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Jste unavený,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La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Fayette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?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Slávy  tráva krátce kvete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dlouho vadne.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Ještě jednou v kostkách 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šestka padne –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tím to vadne.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5373217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ndara" pitchFamily="34" charset="0"/>
              </a:rPr>
              <a:t>Louise-</a:t>
            </a:r>
            <a:r>
              <a:rPr lang="en-US" sz="1600" dirty="0" err="1" smtClean="0">
                <a:latin typeface="Candara" pitchFamily="34" charset="0"/>
              </a:rPr>
              <a:t>Adéone</a:t>
            </a:r>
            <a:r>
              <a:rPr lang="en-US" sz="1600" dirty="0" smtClean="0">
                <a:latin typeface="Candara" pitchFamily="34" charset="0"/>
              </a:rPr>
              <a:t> </a:t>
            </a:r>
            <a:r>
              <a:rPr lang="en-US" sz="1600" dirty="0" err="1" smtClean="0">
                <a:latin typeface="Candara" pitchFamily="34" charset="0"/>
              </a:rPr>
              <a:t>Drölling</a:t>
            </a:r>
            <a:r>
              <a:rPr lang="cs-CZ" sz="1600" dirty="0" smtClean="0">
                <a:latin typeface="Candara" pitchFamily="34" charset="0"/>
              </a:rPr>
              <a:t> (M</a:t>
            </a:r>
            <a:r>
              <a:rPr lang="en-US" sz="1600" dirty="0" err="1" smtClean="0">
                <a:latin typeface="Candara" pitchFamily="34" charset="0"/>
              </a:rPr>
              <a:t>adame</a:t>
            </a:r>
            <a:r>
              <a:rPr lang="en-US" sz="1600" dirty="0" smtClean="0">
                <a:latin typeface="Candara" pitchFamily="34" charset="0"/>
              </a:rPr>
              <a:t> </a:t>
            </a:r>
            <a:r>
              <a:rPr lang="en-US" sz="1600" dirty="0" err="1" smtClean="0">
                <a:latin typeface="Candara" pitchFamily="34" charset="0"/>
              </a:rPr>
              <a:t>Joubert</a:t>
            </a:r>
            <a:r>
              <a:rPr lang="cs-CZ" sz="1600" dirty="0" smtClean="0">
                <a:latin typeface="Candara" pitchFamily="34" charset="0"/>
              </a:rPr>
              <a:t>)</a:t>
            </a:r>
          </a:p>
          <a:p>
            <a:r>
              <a:rPr lang="cs-CZ" sz="1600" dirty="0" smtClean="0">
                <a:latin typeface="Candara" pitchFamily="34" charset="0"/>
              </a:rPr>
              <a:t> Starý markýz de La </a:t>
            </a:r>
            <a:r>
              <a:rPr lang="cs-CZ" sz="1600" dirty="0" err="1" smtClean="0">
                <a:latin typeface="Candara" pitchFamily="34" charset="0"/>
              </a:rPr>
              <a:t>Fayette</a:t>
            </a:r>
            <a:r>
              <a:rPr lang="cs-CZ" sz="1600" dirty="0" smtClean="0">
                <a:latin typeface="Candara" pitchFamily="34" charset="0"/>
              </a:rPr>
              <a:t> v parku, 1830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Musée</a:t>
            </a:r>
            <a:r>
              <a:rPr lang="cs-CZ" sz="1600" dirty="0" smtClean="0">
                <a:latin typeface="Candara" pitchFamily="34" charset="0"/>
              </a:rPr>
              <a:t> de l'</a:t>
            </a:r>
            <a:r>
              <a:rPr lang="cs-CZ" sz="1600" dirty="0" err="1" smtClean="0">
                <a:latin typeface="Candara" pitchFamily="34" charset="0"/>
              </a:rPr>
              <a:t>Armée</a:t>
            </a:r>
            <a:r>
              <a:rPr lang="cs-CZ" sz="1600" dirty="0" smtClean="0">
                <a:latin typeface="Candara" pitchFamily="34" charset="0"/>
              </a:rPr>
              <a:t>, Paris)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Die_Schiffbrüchigen,_192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5" y="692696"/>
            <a:ext cx="3287395" cy="4419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5576" y="5517232"/>
            <a:ext cx="3456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Heinrich 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Altherr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Trosečníci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Kunstmuseum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Basel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)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27984" y="1268761"/>
            <a:ext cx="37444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Kolem nich jen  voda  šedá</a:t>
            </a:r>
          </a:p>
          <a:p>
            <a:r>
              <a:rPr lang="cs-CZ" sz="1600" dirty="0" smtClean="0">
                <a:latin typeface="Candara Light" pitchFamily="34" charset="0"/>
              </a:rPr>
              <a:t>beznaděje, běda,  </a:t>
            </a:r>
            <a:r>
              <a:rPr lang="cs-CZ" sz="1600" dirty="0" err="1" smtClean="0">
                <a:latin typeface="Candara Light" pitchFamily="34" charset="0"/>
              </a:rPr>
              <a:t>běda</a:t>
            </a:r>
            <a:r>
              <a:rPr lang="cs-CZ" sz="1600" dirty="0" smtClean="0">
                <a:latin typeface="Candara Light" pitchFamily="34" charset="0"/>
              </a:rPr>
              <a:t>!</a:t>
            </a:r>
          </a:p>
          <a:p>
            <a:r>
              <a:rPr lang="cs-CZ" sz="1600" dirty="0" smtClean="0">
                <a:latin typeface="Candara Light" pitchFamily="34" charset="0"/>
              </a:rPr>
              <a:t>V prosbě  k tobě  oči  zvedám.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Pane,  zachraň  trosečníky.</a:t>
            </a:r>
          </a:p>
          <a:p>
            <a:r>
              <a:rPr lang="cs-CZ" sz="1600" dirty="0" smtClean="0">
                <a:latin typeface="Candara Light" pitchFamily="34" charset="0"/>
              </a:rPr>
              <a:t>Díky,  </a:t>
            </a:r>
            <a:r>
              <a:rPr lang="cs-CZ" sz="1600" dirty="0" err="1" smtClean="0">
                <a:latin typeface="Candara Light" pitchFamily="34" charset="0"/>
              </a:rPr>
              <a:t>díky</a:t>
            </a:r>
            <a:r>
              <a:rPr lang="cs-CZ" sz="1600" dirty="0" smtClean="0">
                <a:latin typeface="Candara Light" pitchFamily="34" charset="0"/>
              </a:rPr>
              <a:t>,  </a:t>
            </a:r>
            <a:r>
              <a:rPr lang="cs-CZ" sz="1600" dirty="0" err="1" smtClean="0">
                <a:latin typeface="Candara Light" pitchFamily="34" charset="0"/>
              </a:rPr>
              <a:t>díky</a:t>
            </a:r>
            <a:r>
              <a:rPr lang="cs-CZ" sz="1600" dirty="0" smtClean="0">
                <a:latin typeface="Candara Light" pitchFamily="34" charset="0"/>
              </a:rPr>
              <a:t>,  </a:t>
            </a:r>
            <a:r>
              <a:rPr lang="cs-CZ" sz="1600" dirty="0" err="1" smtClean="0">
                <a:latin typeface="Candara Light" pitchFamily="34" charset="0"/>
              </a:rPr>
              <a:t>díky</a:t>
            </a:r>
            <a:r>
              <a:rPr lang="cs-CZ" sz="1600" dirty="0" smtClean="0">
                <a:latin typeface="Candara Light" pitchFamily="34" charset="0"/>
              </a:rPr>
              <a:t>.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rco_Ricci_(Belluno_1676-Venice_1730)_-_A_Wood_with_Figures_Alarmed_by_a_Bear_-_RCIN_406908_-_Royal_Coll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1"/>
            <a:ext cx="5844480" cy="41817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486916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Marco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Ricchi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Lidé prchající v lese před medvědem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Kew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Palace</a:t>
            </a:r>
            <a:r>
              <a:rPr lang="cs-CZ" sz="1600" dirty="0" smtClean="0">
                <a:latin typeface="Candara" pitchFamily="34" charset="0"/>
              </a:rPr>
              <a:t>, London)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4168" y="476673"/>
            <a:ext cx="305983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Někdy, když </a:t>
            </a:r>
            <a:r>
              <a:rPr lang="cs-CZ" sz="1300" dirty="0" err="1" smtClean="0">
                <a:latin typeface="Source Code Pro Light" pitchFamily="49" charset="0"/>
                <a:ea typeface="Source Code Pro Light" pitchFamily="49" charset="0"/>
              </a:rPr>
              <a:t>jdem</a:t>
            </a:r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  po lese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s medvědem sejdeme se.</a:t>
            </a:r>
          </a:p>
          <a:p>
            <a:endParaRPr lang="cs-CZ" sz="13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Scénář vždy stejně  pitomý: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zdrháme, lezem  na stromy</a:t>
            </a:r>
          </a:p>
          <a:p>
            <a:endParaRPr lang="cs-CZ" sz="13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anebo </a:t>
            </a:r>
            <a:r>
              <a:rPr lang="cs-CZ" sz="1300" dirty="0" err="1" smtClean="0">
                <a:latin typeface="Source Code Pro Light" pitchFamily="49" charset="0"/>
                <a:ea typeface="Source Code Pro Light" pitchFamily="49" charset="0"/>
              </a:rPr>
              <a:t>skáčem</a:t>
            </a:r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  do  křoví.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Medvěd jen znuděně odpoví</a:t>
            </a:r>
          </a:p>
          <a:p>
            <a:endParaRPr lang="cs-CZ" sz="13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na to počínání  naše:</a:t>
            </a:r>
          </a:p>
          <a:p>
            <a:r>
              <a:rPr lang="cs-CZ" sz="1300" dirty="0" smtClean="0">
                <a:latin typeface="Source Code Pro Light" pitchFamily="49" charset="0"/>
                <a:ea typeface="Source Code Pro Light" pitchFamily="49" charset="0"/>
              </a:rPr>
              <a:t>„Co blbnete? Já jsem Vašek!“</a:t>
            </a:r>
            <a:endParaRPr lang="cs-CZ" sz="13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4247278_2719902341575290_634803689413515673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476506" cy="44154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4941168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Ivan </a:t>
            </a:r>
            <a:r>
              <a:rPr lang="cs-CZ" sz="1600" dirty="0" err="1" smtClean="0">
                <a:latin typeface="Candara" pitchFamily="34" charset="0"/>
              </a:rPr>
              <a:t>Sošenko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Prodej sena na Dněpru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Nacionajnij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Chudožnij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Muzej</a:t>
            </a:r>
            <a:r>
              <a:rPr lang="cs-CZ" sz="1600" dirty="0" smtClean="0">
                <a:latin typeface="Candara" pitchFamily="34" charset="0"/>
              </a:rPr>
              <a:t> Ukrajiny, Kyjev)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96136" y="476672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Tak už máme  naloženo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a jedem prodávat seno,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dobré seno s  dobrou cenou.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kupci se  k nám  jenom ženou.</a:t>
            </a:r>
          </a:p>
          <a:p>
            <a:endParaRPr lang="cs-CZ" sz="1600" dirty="0" smtClean="0">
              <a:latin typeface="Source Sans Pro Light" pitchFamily="34" charset="0"/>
              <a:ea typeface="Source Sans Pro Light" pitchFamily="34" charset="0"/>
            </a:endParaRP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Nejlepší  je  ze  všech sen.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Kdepak seno,  to je  sen!</a:t>
            </a:r>
            <a:endParaRPr lang="cs-CZ" sz="1600" dirty="0">
              <a:latin typeface="Source Sans Pro Light" pitchFamily="34" charset="0"/>
              <a:ea typeface="Source Sans Pro Light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irchner_-_Zwei_Damen_im_Ca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5189641" cy="54831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877272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Ernst </a:t>
            </a:r>
            <a:r>
              <a:rPr lang="cs-CZ" sz="1600" dirty="0" err="1" smtClean="0">
                <a:latin typeface="Candara" pitchFamily="34" charset="0"/>
              </a:rPr>
              <a:t>Ludwig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Kirchner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Dvě  dámy v kavárně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Kirchner</a:t>
            </a:r>
            <a:r>
              <a:rPr lang="cs-CZ" sz="1600" dirty="0" smtClean="0">
                <a:latin typeface="Candara" pitchFamily="34" charset="0"/>
              </a:rPr>
              <a:t> Museum Davos)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36096" y="620688"/>
            <a:ext cx="3707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Tady  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si dvě  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dámy  v Davosu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dávají 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v kavárně do  nosu.</a:t>
            </a:r>
          </a:p>
          <a:p>
            <a:endParaRPr lang="cs-CZ" sz="14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Vzít  si tak boxerské rukavice,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mohly si  dávat  ještě  více,</a:t>
            </a:r>
          </a:p>
          <a:p>
            <a:endParaRPr lang="cs-CZ" sz="14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ty sportovní  dámy  z Davosu</a:t>
            </a:r>
            <a:endParaRPr lang="cs-CZ" sz="14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Joseph_Heintz_d._Ä._-_Mythologische_Hochzeit_-_GG_1112_-_Kunsthistorisches_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6174753" cy="42210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552" y="465313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Josef  </a:t>
            </a:r>
            <a:r>
              <a:rPr lang="cs-CZ" sz="1600" dirty="0" err="1" smtClean="0">
                <a:latin typeface="Candara" pitchFamily="34" charset="0"/>
              </a:rPr>
              <a:t>Heintz</a:t>
            </a:r>
            <a:r>
              <a:rPr lang="cs-CZ" sz="1600" dirty="0" smtClean="0">
                <a:latin typeface="Candara" pitchFamily="34" charset="0"/>
              </a:rPr>
              <a:t> st.</a:t>
            </a:r>
          </a:p>
          <a:p>
            <a:r>
              <a:rPr lang="cs-CZ" sz="1600" dirty="0" err="1" smtClean="0">
                <a:latin typeface="Candara" pitchFamily="34" charset="0"/>
              </a:rPr>
              <a:t>Mýtologická</a:t>
            </a:r>
            <a:r>
              <a:rPr lang="cs-CZ" sz="1600" dirty="0" smtClean="0">
                <a:latin typeface="Candara" pitchFamily="34" charset="0"/>
              </a:rPr>
              <a:t>  svatba</a:t>
            </a:r>
          </a:p>
          <a:p>
            <a:r>
              <a:rPr lang="cs-CZ" sz="1600" dirty="0" err="1" smtClean="0">
                <a:latin typeface="Candara" pitchFamily="34" charset="0"/>
              </a:rPr>
              <a:t>Kunsthistoriches</a:t>
            </a:r>
            <a:r>
              <a:rPr lang="cs-CZ" sz="1600" dirty="0" smtClean="0">
                <a:latin typeface="Candara" pitchFamily="34" charset="0"/>
              </a:rPr>
              <a:t> Museum  </a:t>
            </a:r>
            <a:r>
              <a:rPr lang="cs-CZ" sz="1600" dirty="0" err="1" smtClean="0">
                <a:latin typeface="Candara" pitchFamily="34" charset="0"/>
              </a:rPr>
              <a:t>Wien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211960" y="4581128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Jó, mýtologie,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tam  to fakt žije!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baští je tam ambrozie,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taky nektar se tam pije,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vzduchem jako pominutý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lítají nahatý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putti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 Olympu, na  </a:t>
            </a:r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Parnasse</a:t>
            </a:r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err="1" smtClean="0">
                <a:latin typeface="Source Code Pro Light" pitchFamily="49" charset="0"/>
                <a:ea typeface="Source Code Pro Light" pitchFamily="49" charset="0"/>
              </a:rPr>
              <a:t>žijou</a:t>
            </a:r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 si jak v  žitě  prase.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drian_Ludwig_Richter_-_Kostel_svaté_Anny_u_Krupky_(filtere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6632"/>
            <a:ext cx="5901010" cy="470888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5373216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Adrian </a:t>
            </a:r>
            <a:r>
              <a:rPr lang="cs-CZ" dirty="0" err="1" smtClean="0"/>
              <a:t>Ludwig</a:t>
            </a:r>
            <a:r>
              <a:rPr lang="cs-CZ" dirty="0" smtClean="0"/>
              <a:t> Richter</a:t>
            </a:r>
          </a:p>
          <a:p>
            <a:r>
              <a:rPr lang="cs-CZ" dirty="0" smtClean="0"/>
              <a:t>Kostel svaté  Anny  v Krupce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Landesmuseum</a:t>
            </a:r>
            <a:r>
              <a:rPr lang="cs-CZ" dirty="0" smtClean="0"/>
              <a:t> Hannover)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60032" y="4869160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Červnová idyla z Krupky,</a:t>
            </a:r>
          </a:p>
          <a:p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dozrávaj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 třešně chrupky,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matka má pro děti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dosti jídla,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husy neodletí,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i když </a:t>
            </a:r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maj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 křídla,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v pozadí velké širé rodné lány,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žehnané kostelem svaté Anny.</a:t>
            </a:r>
            <a:endParaRPr lang="cs-CZ" sz="1400" dirty="0">
              <a:latin typeface="Source Code Pro" pitchFamily="49" charset="0"/>
              <a:ea typeface="Source Code Pro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hilip Guston Black Sea 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60648"/>
            <a:ext cx="6516216" cy="37544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87624" y="4293096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Objekt nad  černým mořem,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vynořen, však nevytvořen,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nepoznán a nepokořen.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Verš, jenž se na vodě  rozpouští,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hlas volající na poušti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čerň </a:t>
            </a:r>
            <a:r>
              <a:rPr lang="cs-CZ" sz="1600" smtClean="0">
                <a:latin typeface="Source Code Pro Light" pitchFamily="49" charset="0"/>
                <a:ea typeface="Source Code Pro Light" pitchFamily="49" charset="0"/>
              </a:rPr>
              <a:t>moři odpouští.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76056" y="4437112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ndara" pitchFamily="34" charset="0"/>
              </a:rPr>
              <a:t>Philip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Guston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Černé  moře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Tate</a:t>
            </a:r>
            <a:r>
              <a:rPr lang="cs-CZ" sz="1600" dirty="0" smtClean="0">
                <a:latin typeface="Candara" pitchFamily="34" charset="0"/>
              </a:rPr>
              <a:t>  </a:t>
            </a:r>
            <a:r>
              <a:rPr lang="cs-CZ" sz="1600" dirty="0" err="1" smtClean="0">
                <a:latin typeface="Candara" pitchFamily="34" charset="0"/>
              </a:rPr>
              <a:t>Gallery</a:t>
            </a:r>
            <a:r>
              <a:rPr lang="cs-CZ" sz="1600" dirty="0" smtClean="0">
                <a:latin typeface="Candara" pitchFamily="34" charset="0"/>
              </a:rPr>
              <a:t>,  London)</a:t>
            </a:r>
            <a:endParaRPr lang="cs-CZ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05658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369147" cy="56728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594928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Paul </a:t>
            </a:r>
            <a:r>
              <a:rPr lang="cs-CZ" sz="1600" dirty="0" err="1" smtClean="0">
                <a:latin typeface="Candara" pitchFamily="34" charset="0"/>
              </a:rPr>
              <a:t>Klee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Berou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Tate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Gallery</a:t>
            </a:r>
            <a:r>
              <a:rPr lang="cs-CZ" sz="1600" dirty="0" smtClean="0">
                <a:latin typeface="Candara" pitchFamily="34" charset="0"/>
              </a:rPr>
              <a:t>, London)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88024" y="404664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Opusťte hlučné  ulice,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vytáhněte  udice,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když  máme  ty prázdniny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 vyrazte  na  líny,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  štiky,  sumce,  úhoře,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nebo na  kapry,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či  pokud  jste  u moře,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třeba  na  Capri,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zkuste chytat tuňáky,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dokud jsou tu nějaký,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lososy anebo tresky,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jsou  veliký a  jsou hezký.</a:t>
            </a:r>
            <a:endParaRPr lang="cs-CZ" sz="1600" smtClean="0">
              <a:latin typeface="Source Code Pro Light" pitchFamily="49" charset="0"/>
              <a:ea typeface="Source Code Pro Light" pitchFamily="49" charset="0"/>
            </a:endParaRP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Rybu si ulovte  některou.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Berou!</a:t>
            </a:r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r_Henry_Raeburn_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5277959" cy="36724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512" y="4509120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Henry  </a:t>
            </a:r>
            <a:r>
              <a:rPr lang="cs-CZ" sz="1600" dirty="0" err="1" smtClean="0">
                <a:latin typeface="Candara" pitchFamily="34" charset="0"/>
              </a:rPr>
              <a:t>Raeburn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Portrét Sira Johna a  Lady  </a:t>
            </a:r>
            <a:r>
              <a:rPr lang="cs-CZ" sz="1600" dirty="0" err="1" smtClean="0">
                <a:latin typeface="Candara" pitchFamily="34" charset="0"/>
              </a:rPr>
              <a:t>Rosemary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Clerkových</a:t>
            </a:r>
            <a:r>
              <a:rPr lang="cs-CZ" sz="1600" dirty="0" smtClean="0">
                <a:latin typeface="Candara" pitchFamily="34" charset="0"/>
              </a:rPr>
              <a:t> z  </a:t>
            </a:r>
            <a:r>
              <a:rPr lang="cs-CZ" sz="1600" dirty="0" err="1" smtClean="0">
                <a:latin typeface="Candara" pitchFamily="34" charset="0"/>
              </a:rPr>
              <a:t>Penicuiku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Gailearaí</a:t>
            </a:r>
            <a:r>
              <a:rPr lang="cs-CZ" sz="1600" dirty="0" smtClean="0">
                <a:latin typeface="Candara" pitchFamily="34" charset="0"/>
              </a:rPr>
              <a:t> </a:t>
            </a:r>
            <a:r>
              <a:rPr lang="cs-CZ" sz="1600" dirty="0" err="1" smtClean="0">
                <a:latin typeface="Candara" pitchFamily="34" charset="0"/>
              </a:rPr>
              <a:t>Náisiúnta</a:t>
            </a:r>
            <a:r>
              <a:rPr lang="cs-CZ" sz="1600" dirty="0" smtClean="0">
                <a:latin typeface="Candara" pitchFamily="34" charset="0"/>
              </a:rPr>
              <a:t> na </a:t>
            </a:r>
            <a:r>
              <a:rPr lang="cs-CZ" sz="1600" dirty="0" err="1" smtClean="0">
                <a:latin typeface="Candara" pitchFamily="34" charset="0"/>
              </a:rPr>
              <a:t>hÉireann</a:t>
            </a:r>
            <a:r>
              <a:rPr lang="cs-CZ" sz="1600" dirty="0" smtClean="0">
                <a:latin typeface="Candara" pitchFamily="34" charset="0"/>
              </a:rPr>
              <a:t>,  Dublin)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36096" y="404664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„Pohleď, </a:t>
            </a:r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mylady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, zemský ráj!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Jak zelení se náš irský kraj,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ani ti naši jeleni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nelení  </a:t>
            </a:r>
          </a:p>
          <a:p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býti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  zelení.“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„Ten smaragd, sire, já to vím,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je naším  věčným  dědictvím.“</a:t>
            </a:r>
          </a:p>
          <a:p>
            <a:endParaRPr lang="cs-CZ" sz="14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Žel, od dob, co ty  řeči vedli,</a:t>
            </a:r>
          </a:p>
          <a:p>
            <a:r>
              <a:rPr lang="cs-CZ" sz="1400" dirty="0" err="1" smtClean="0">
                <a:latin typeface="Source Code Pro Light" pitchFamily="49" charset="0"/>
                <a:ea typeface="Source Code Pro Light" pitchFamily="49" charset="0"/>
              </a:rPr>
              <a:t>Raeburnovi</a:t>
            </a:r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  barvy  zhnědly.</a:t>
            </a:r>
            <a:endParaRPr lang="cs-CZ" sz="14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en_man_doet_hurkend_zijn_behoefte_bij_een_boom,_RP-T-1886-A-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195353" cy="53285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733256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Jan  van </a:t>
            </a:r>
            <a:r>
              <a:rPr lang="cs-CZ" sz="1600" dirty="0" err="1" smtClean="0">
                <a:latin typeface="Candara" pitchFamily="34" charset="0"/>
              </a:rPr>
              <a:t>Mieris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Muž v dřepu konající svou potřebu u stromu</a:t>
            </a:r>
          </a:p>
          <a:p>
            <a:r>
              <a:rPr lang="cs-CZ" sz="1600" dirty="0" smtClean="0">
                <a:latin typeface="Candara" pitchFamily="34" charset="0"/>
              </a:rPr>
              <a:t>(</a:t>
            </a:r>
            <a:r>
              <a:rPr lang="cs-CZ" sz="1600" dirty="0" err="1" smtClean="0">
                <a:latin typeface="Candara" pitchFamily="34" charset="0"/>
              </a:rPr>
              <a:t>Rijksmuseum</a:t>
            </a:r>
            <a:r>
              <a:rPr lang="cs-CZ" sz="1600" dirty="0" smtClean="0">
                <a:latin typeface="Candara" pitchFamily="34" charset="0"/>
              </a:rPr>
              <a:t>, </a:t>
            </a:r>
            <a:r>
              <a:rPr lang="cs-CZ" sz="1600" dirty="0" err="1" smtClean="0">
                <a:latin typeface="Candara" pitchFamily="34" charset="0"/>
              </a:rPr>
              <a:t>Amsterdan</a:t>
            </a:r>
            <a:r>
              <a:rPr lang="cs-CZ" sz="1600" dirty="0" smtClean="0">
                <a:latin typeface="Candara" pitchFamily="34" charset="0"/>
              </a:rPr>
              <a:t>) 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44008" y="692696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Tohle že má být umění?!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Vždyť je to skandál,  vážení!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Tohle  teda  fakt ne,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je to vážně  trapné…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Taky  tě  při podívání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 obraz vyměšování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napadne,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jak je to mravně závadné,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že se to nesluší?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No tak si zapiš  za  uši,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že  malířství i s poezií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někdy i z  kalných  louží  pijí</a:t>
            </a: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a jak  chtějí,  si  tvoří.</a:t>
            </a:r>
          </a:p>
          <a:p>
            <a:endParaRPr lang="cs-CZ" sz="16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600" dirty="0" smtClean="0">
                <a:latin typeface="Source Code Pro Light" pitchFamily="49" charset="0"/>
                <a:ea typeface="Source Code Pro Light" pitchFamily="49" charset="0"/>
              </a:rPr>
              <a:t>Svět to nerozboří.</a:t>
            </a:r>
          </a:p>
          <a:p>
            <a:endParaRPr lang="cs-CZ" sz="16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buch 1 1"/>
          <p:cNvSpPr/>
          <p:nvPr/>
        </p:nvSpPr>
        <p:spPr>
          <a:xfrm rot="184089">
            <a:off x="141095" y="231528"/>
            <a:ext cx="8830387" cy="6682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555776" y="2060848"/>
            <a:ext cx="43924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Nikoho nechtěl jsem urazit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těmito  rýmy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pohlednými.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Některé jsou k rozjímání,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jiné zase k pousmání,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zla v nich není </a:t>
            </a:r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špetky  </a:t>
            </a:r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ani.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Takové jsem je chtěl mít.</a:t>
            </a:r>
          </a:p>
          <a:p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Pán  Bůh s  nimi.</a:t>
            </a:r>
          </a:p>
          <a:p>
            <a:pPr algn="r"/>
            <a:r>
              <a:rPr lang="cs-CZ" dirty="0" smtClean="0">
                <a:solidFill>
                  <a:schemeClr val="bg1"/>
                </a:solidFill>
                <a:latin typeface="Source Code Pro Light" pitchFamily="49" charset="0"/>
                <a:ea typeface="Source Code Pro Light" pitchFamily="49" charset="0"/>
              </a:rPr>
              <a:t>F.R.</a:t>
            </a:r>
          </a:p>
        </p:txBody>
      </p:sp>
    </p:spTree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stažený soubor (3).jf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9" y="620688"/>
            <a:ext cx="3676651" cy="48704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60032" y="1124745"/>
            <a:ext cx="345638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 Light" pitchFamily="34" charset="0"/>
              </a:rPr>
              <a:t>Jednou v horách  časně  zrána,</a:t>
            </a:r>
          </a:p>
          <a:p>
            <a:r>
              <a:rPr lang="cs-CZ" sz="1600" dirty="0" smtClean="0">
                <a:latin typeface="Candara Light" pitchFamily="34" charset="0"/>
              </a:rPr>
              <a:t>vedlo dítě  františkána,</a:t>
            </a:r>
          </a:p>
          <a:p>
            <a:r>
              <a:rPr lang="cs-CZ" sz="1600" dirty="0" smtClean="0">
                <a:latin typeface="Candara Light" pitchFamily="34" charset="0"/>
              </a:rPr>
              <a:t>by  přinesli  tělo  boží</a:t>
            </a:r>
          </a:p>
          <a:p>
            <a:r>
              <a:rPr lang="cs-CZ" sz="1600" dirty="0" smtClean="0">
                <a:latin typeface="Candara Light" pitchFamily="34" charset="0"/>
              </a:rPr>
              <a:t>nemocnému  k jeho loži.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Tu  praví chlapec:  „Strýčku,</a:t>
            </a:r>
          </a:p>
          <a:p>
            <a:r>
              <a:rPr lang="cs-CZ" sz="1600" dirty="0" smtClean="0">
                <a:latin typeface="Candara Light" pitchFamily="34" charset="0"/>
              </a:rPr>
              <a:t>jak se </a:t>
            </a:r>
            <a:r>
              <a:rPr lang="cs-CZ" sz="1600" dirty="0" err="1" smtClean="0">
                <a:latin typeface="Candara Light" pitchFamily="34" charset="0"/>
              </a:rPr>
              <a:t>dostanem</a:t>
            </a:r>
            <a:r>
              <a:rPr lang="cs-CZ" sz="1600" dirty="0" smtClean="0">
                <a:latin typeface="Candara Light" pitchFamily="34" charset="0"/>
              </a:rPr>
              <a:t>  přes  říčku?“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„Jen si  nedělej starosti,</a:t>
            </a:r>
          </a:p>
          <a:p>
            <a:r>
              <a:rPr lang="cs-CZ" sz="1600" dirty="0" smtClean="0">
                <a:latin typeface="Candara Light" pitchFamily="34" charset="0"/>
              </a:rPr>
              <a:t>s takto mocnou svátostí</a:t>
            </a:r>
          </a:p>
          <a:p>
            <a:r>
              <a:rPr lang="cs-CZ" sz="1600" dirty="0" smtClean="0">
                <a:latin typeface="Candara Light" pitchFamily="34" charset="0"/>
              </a:rPr>
              <a:t>docela  v pohodě  </a:t>
            </a:r>
          </a:p>
          <a:p>
            <a:r>
              <a:rPr lang="cs-CZ" sz="1600" dirty="0" smtClean="0">
                <a:latin typeface="Candara Light" pitchFamily="34" charset="0"/>
              </a:rPr>
              <a:t>přejdeme  po  vodě.“</a:t>
            </a:r>
          </a:p>
          <a:p>
            <a:r>
              <a:rPr lang="cs-CZ" sz="1600" dirty="0" smtClean="0">
                <a:latin typeface="Candara Light" pitchFamily="34" charset="0"/>
              </a:rPr>
              <a:t> </a:t>
            </a:r>
          </a:p>
          <a:p>
            <a:r>
              <a:rPr lang="cs-CZ" sz="1600" dirty="0" smtClean="0">
                <a:latin typeface="Candara Light" pitchFamily="34" charset="0"/>
              </a:rPr>
              <a:t>Hory se  přísně  zamračí. </a:t>
            </a:r>
          </a:p>
          <a:p>
            <a:r>
              <a:rPr lang="cs-CZ" sz="1600" dirty="0" smtClean="0">
                <a:latin typeface="Candara Light" pitchFamily="34" charset="0"/>
              </a:rPr>
              <a:t>„No tak  přebrodíme  radši.“</a:t>
            </a:r>
          </a:p>
          <a:p>
            <a:endParaRPr lang="cs-CZ" sz="1400" dirty="0">
              <a:latin typeface="Candara Light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558924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Eduard  </a:t>
            </a:r>
            <a:r>
              <a:rPr lang="cs-CZ" sz="1600" dirty="0" err="1" smtClean="0">
                <a:latin typeface="Source Sans Pro Light" pitchFamily="34" charset="0"/>
                <a:ea typeface="Source Sans Pro Light" pitchFamily="34" charset="0"/>
              </a:rPr>
              <a:t>Daege</a:t>
            </a:r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 </a:t>
            </a:r>
          </a:p>
          <a:p>
            <a:r>
              <a:rPr lang="cs-CZ" sz="1600" dirty="0" smtClean="0">
                <a:latin typeface="Source Sans Pro Light" pitchFamily="34" charset="0"/>
                <a:ea typeface="Source Sans Pro Light" pitchFamily="34" charset="0"/>
              </a:rPr>
              <a:t>Svátost</a:t>
            </a:r>
          </a:p>
          <a:p>
            <a:r>
              <a:rPr lang="cs-CZ" sz="1600" dirty="0">
                <a:latin typeface="Source Sans Pro Light" pitchFamily="34" charset="0"/>
                <a:ea typeface="Source Sans Pro Light" pitchFamily="34" charset="0"/>
              </a:rPr>
              <a:t>(Alte  </a:t>
            </a:r>
            <a:r>
              <a:rPr lang="cs-CZ" sz="1600" dirty="0" err="1">
                <a:latin typeface="Source Sans Pro Light" pitchFamily="34" charset="0"/>
                <a:ea typeface="Source Sans Pro Light" pitchFamily="34" charset="0"/>
              </a:rPr>
              <a:t>National</a:t>
            </a:r>
            <a:r>
              <a:rPr lang="cs-CZ" sz="1600" dirty="0">
                <a:latin typeface="Source Sans Pro Light" pitchFamily="34" charset="0"/>
                <a:ea typeface="Source Sans Pro Light" pitchFamily="34" charset="0"/>
              </a:rPr>
              <a:t>  Galerie,  Berlin)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Valdes_leal-cristo_con_la_cruz_a_cuestas-prad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7"/>
            <a:ext cx="3656965" cy="4165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976" y="1196753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ndara Light" pitchFamily="34" charset="0"/>
              </a:rPr>
              <a:t>Z cizího  že  krev  neteče?</a:t>
            </a:r>
          </a:p>
          <a:p>
            <a:r>
              <a:rPr lang="cs-CZ" dirty="0" smtClean="0">
                <a:latin typeface="Candara Light" pitchFamily="34" charset="0"/>
              </a:rPr>
              <a:t>Podívej,  člověk,  člověče!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Bůh tvůj, krev tvá a bližní  tvůj;</a:t>
            </a:r>
          </a:p>
          <a:p>
            <a:r>
              <a:rPr lang="cs-CZ" dirty="0" smtClean="0">
                <a:latin typeface="Candara Light" pitchFamily="34" charset="0"/>
              </a:rPr>
              <a:t>pamatuj  si</a:t>
            </a:r>
          </a:p>
          <a:p>
            <a:r>
              <a:rPr lang="cs-CZ" dirty="0" smtClean="0">
                <a:latin typeface="Candara Light" pitchFamily="34" charset="0"/>
              </a:rPr>
              <a:t>a nemudruj.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5229200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Juan de Nisa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Valdés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Leal</a:t>
            </a:r>
            <a:endParaRPr lang="cs-CZ" sz="1600" dirty="0" smtClean="0">
              <a:latin typeface="Source Code Pro" pitchFamily="49" charset="0"/>
              <a:ea typeface="Source Code Pro" pitchFamily="49" charset="0"/>
            </a:endParaRP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Kristus cestou na Kalvárii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Prado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,  Madrid)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ria_Saal_Herbert_Boeckl_Fresko_27102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404665"/>
            <a:ext cx="5664473" cy="53240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733257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ndara" pitchFamily="34" charset="0"/>
              </a:rPr>
              <a:t>Herbert </a:t>
            </a:r>
            <a:r>
              <a:rPr lang="cs-CZ" sz="1600" dirty="0" err="1" smtClean="0">
                <a:latin typeface="Candara" pitchFamily="34" charset="0"/>
              </a:rPr>
              <a:t>Boeckl</a:t>
            </a:r>
            <a:endParaRPr lang="cs-CZ" sz="1600" dirty="0" smtClean="0">
              <a:latin typeface="Candara" pitchFamily="34" charset="0"/>
            </a:endParaRPr>
          </a:p>
          <a:p>
            <a:r>
              <a:rPr lang="cs-CZ" sz="1600" dirty="0" smtClean="0">
                <a:latin typeface="Candara" pitchFamily="34" charset="0"/>
              </a:rPr>
              <a:t>Záchrana  svatého Petra  na jezeře Galilejském</a:t>
            </a:r>
          </a:p>
          <a:p>
            <a:r>
              <a:rPr lang="cs-CZ" sz="1600" dirty="0" smtClean="0">
                <a:latin typeface="Candara" pitchFamily="34" charset="0"/>
              </a:rPr>
              <a:t>(kostel Nanebevzetí Panny Marie, Maria </a:t>
            </a:r>
            <a:r>
              <a:rPr lang="cs-CZ" sz="1600" dirty="0" err="1" smtClean="0">
                <a:latin typeface="Candara" pitchFamily="34" charset="0"/>
              </a:rPr>
              <a:t>Saal</a:t>
            </a:r>
            <a:r>
              <a:rPr lang="cs-CZ" sz="1600" dirty="0" smtClean="0">
                <a:latin typeface="Candara" pitchFamily="34" charset="0"/>
              </a:rPr>
              <a:t>, Korutany)</a:t>
            </a:r>
            <a:endParaRPr lang="cs-CZ" sz="1600" dirty="0">
              <a:latin typeface="Candar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96136" y="980728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„Se mnou kráčej po hladině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jak po udusané hlíně.“</a:t>
            </a:r>
          </a:p>
          <a:p>
            <a:endParaRPr lang="cs-CZ" sz="14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A přesto žáku neustále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vyvstávají  různá ale.</a:t>
            </a:r>
          </a:p>
          <a:p>
            <a:endParaRPr lang="cs-CZ" sz="1400" dirty="0" smtClean="0">
              <a:latin typeface="Source Code Pro Light" pitchFamily="49" charset="0"/>
              <a:ea typeface="Source Code Pro Light" pitchFamily="49" charset="0"/>
            </a:endParaRP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Pomocná ruka se ho však chopí, </a:t>
            </a:r>
          </a:p>
          <a:p>
            <a:r>
              <a:rPr lang="cs-CZ" sz="1400" dirty="0" smtClean="0">
                <a:latin typeface="Source Code Pro Light" pitchFamily="49" charset="0"/>
                <a:ea typeface="Source Code Pro Light" pitchFamily="49" charset="0"/>
              </a:rPr>
              <a:t>a tak se Petr neutopí.</a:t>
            </a:r>
            <a:endParaRPr lang="cs-CZ" sz="1400" dirty="0">
              <a:latin typeface="Source Code Pro Light" pitchFamily="49" charset="0"/>
              <a:ea typeface="Source Code Pro Light" pitchFamily="49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0" descr="Juan_van_der_Hamen_y_León_-_Der_reumütige_Heilige_Pet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7"/>
            <a:ext cx="3816424" cy="489654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27984" y="620689"/>
            <a:ext cx="41764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r>
              <a:rPr lang="cs-CZ" dirty="0" smtClean="0"/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Mezi  svými,  mezi chlapy,</a:t>
            </a:r>
          </a:p>
          <a:p>
            <a:r>
              <a:rPr lang="cs-CZ" dirty="0" smtClean="0">
                <a:latin typeface="Candara Light" pitchFamily="34" charset="0"/>
              </a:rPr>
              <a:t>narůstají nám lví drápy.</a:t>
            </a:r>
          </a:p>
          <a:p>
            <a:r>
              <a:rPr lang="cs-CZ" dirty="0" smtClean="0">
                <a:latin typeface="Candara Light" pitchFamily="34" charset="0"/>
              </a:rPr>
              <a:t> Zato  však sám jako kůl v plotě,</a:t>
            </a:r>
          </a:p>
          <a:p>
            <a:r>
              <a:rPr lang="cs-CZ" dirty="0" smtClean="0">
                <a:latin typeface="Candara Light" pitchFamily="34" charset="0"/>
              </a:rPr>
              <a:t>je chlap  slabý jako kotě.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Dříve než kohout zakokrhá,</a:t>
            </a:r>
          </a:p>
          <a:p>
            <a:r>
              <a:rPr lang="cs-CZ" dirty="0" smtClean="0">
                <a:latin typeface="Candara Light" pitchFamily="34" charset="0"/>
              </a:rPr>
              <a:t>třikrát zapřeš, pak se zdrhá.</a:t>
            </a:r>
          </a:p>
          <a:p>
            <a:r>
              <a:rPr lang="cs-CZ" dirty="0" smtClean="0">
                <a:latin typeface="Candara Light" pitchFamily="34" charset="0"/>
              </a:rPr>
              <a:t> </a:t>
            </a:r>
          </a:p>
          <a:p>
            <a:r>
              <a:rPr lang="cs-CZ" dirty="0" smtClean="0">
                <a:latin typeface="Candara Light" pitchFamily="34" charset="0"/>
              </a:rPr>
              <a:t>Odpusť nám, Pane, naše viny,</a:t>
            </a:r>
          </a:p>
          <a:p>
            <a:r>
              <a:rPr lang="cs-CZ" dirty="0" smtClean="0">
                <a:latin typeface="Candara Light" pitchFamily="34" charset="0"/>
              </a:rPr>
              <a:t>málokdo z nás je  jiný.</a:t>
            </a:r>
          </a:p>
          <a:p>
            <a:endParaRPr lang="cs-CZ" dirty="0" smtClean="0">
              <a:latin typeface="Candara" pitchFamily="34" charset="0"/>
            </a:endParaRPr>
          </a:p>
          <a:p>
            <a:endParaRPr lang="cs-CZ" dirty="0" smtClean="0">
              <a:latin typeface="Candara" pitchFamily="34" charset="0"/>
            </a:endParaRP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5517232"/>
            <a:ext cx="5688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Juan  van de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Hamen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y  León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Svatý  Petr</a:t>
            </a:r>
          </a:p>
          <a:p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(Real 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Monasterio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 de  la </a:t>
            </a:r>
            <a:r>
              <a:rPr lang="cs-CZ" sz="1600" dirty="0" err="1" smtClean="0">
                <a:latin typeface="Source Code Pro" pitchFamily="49" charset="0"/>
                <a:ea typeface="Source Code Pro" pitchFamily="49" charset="0"/>
              </a:rPr>
              <a:t>Encarnación</a:t>
            </a:r>
            <a:r>
              <a:rPr lang="cs-CZ" sz="1600" dirty="0" smtClean="0">
                <a:latin typeface="Source Code Pro" pitchFamily="49" charset="0"/>
                <a:ea typeface="Source Code Pro" pitchFamily="49" charset="0"/>
              </a:rPr>
              <a:t>, Madrid)</a:t>
            </a:r>
          </a:p>
          <a:p>
            <a:endParaRPr lang="cs-CZ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2830</TotalTime>
  <Words>2442</Words>
  <Application>Microsoft Office PowerPoint</Application>
  <PresentationFormat>Předvádění na obrazovce (4:3)</PresentationFormat>
  <Paragraphs>701</Paragraphs>
  <Slides>59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Jmění</vt:lpstr>
      <vt:lpstr>František Ryčl    Pohledné básně     2023</vt:lpstr>
      <vt:lpstr>motto:  Ne každá báseň je  radostná, musí být ale milostná, protože nám byla   dána milostí našeho  Pána.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Dokud   v morovém   Milánu či v  zamořeném  Oranu ještě biskup  Karel  žije, popřípadě doktor  Rieux, přebývá tam i naděje, i když se  zázrak neděje.  Může strach z  absurdní  smrti na prach oba je rozdrtit, oni zas z  prachu povstanou, nevzdají  to a  zůstanou s trpícími.  A  Bůh s  nimi.</vt:lpstr>
      <vt:lpstr>Snímek 17</vt:lpstr>
      <vt:lpstr>Snímek 18</vt:lpstr>
      <vt:lpstr>Snímek 19</vt:lpstr>
      <vt:lpstr>Plakala Hagar na  poušti: „Nemohu vidět tě hynout, synku, nezlob se  za to na maminku, že  tě v tvé žízni opouští.“  S  rukama  v  klíně  seděla, Hospodin poslal k ní anděla.  „Prohlédni, Hagar,  najdi v poušti  pramen, s  Izmaelem  není  ještě amen.  Naber mu  vody, přidej  fík, syn bude slavný lučištník.“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Ryčl</dc:creator>
  <cp:lastModifiedBy>František Ryčl</cp:lastModifiedBy>
  <cp:revision>319</cp:revision>
  <dcterms:created xsi:type="dcterms:W3CDTF">2023-05-07T21:20:39Z</dcterms:created>
  <dcterms:modified xsi:type="dcterms:W3CDTF">2023-09-11T07:26:14Z</dcterms:modified>
</cp:coreProperties>
</file>