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08" r:id="rId1"/>
  </p:sldMasterIdLst>
  <p:notesMasterIdLst>
    <p:notesMasterId r:id="rId23"/>
  </p:notesMasterIdLst>
  <p:sldIdLst>
    <p:sldId id="256" r:id="rId2"/>
    <p:sldId id="264" r:id="rId3"/>
    <p:sldId id="275" r:id="rId4"/>
    <p:sldId id="274" r:id="rId5"/>
    <p:sldId id="265" r:id="rId6"/>
    <p:sldId id="276" r:id="rId7"/>
    <p:sldId id="277" r:id="rId8"/>
    <p:sldId id="257" r:id="rId9"/>
    <p:sldId id="258" r:id="rId10"/>
    <p:sldId id="259" r:id="rId11"/>
    <p:sldId id="267" r:id="rId12"/>
    <p:sldId id="268" r:id="rId13"/>
    <p:sldId id="269" r:id="rId14"/>
    <p:sldId id="272" r:id="rId15"/>
    <p:sldId id="273" r:id="rId16"/>
    <p:sldId id="260" r:id="rId17"/>
    <p:sldId id="261" r:id="rId18"/>
    <p:sldId id="262" r:id="rId19"/>
    <p:sldId id="266" r:id="rId20"/>
    <p:sldId id="270" r:id="rId21"/>
    <p:sldId id="271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UBLIKACE\VYPOCTY\PUBLIKACE_histogram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UBLIKACE\VYPOCTY\PUBLIKACE_histogram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hart>
    <c:title>
      <c:tx>
        <c:rich>
          <a:bodyPr/>
          <a:lstStyle/>
          <a:p>
            <a:pPr>
              <a:defRPr sz="1100"/>
            </a:pPr>
            <a:r>
              <a:rPr lang="cs-CZ" sz="1100" dirty="0"/>
              <a:t>ROZLOŽENÍ VÝSLEDKŮ ČJ-Z - ÚSTNÍ</a:t>
            </a:r>
            <a:r>
              <a:rPr lang="cs-CZ" sz="1100" baseline="0" dirty="0"/>
              <a:t> ZKOUŠKY</a:t>
            </a:r>
            <a:endParaRPr lang="cs-CZ" sz="1100" dirty="0"/>
          </a:p>
          <a:p>
            <a:pPr>
              <a:defRPr sz="1100"/>
            </a:pPr>
            <a:r>
              <a:rPr lang="cs-CZ" sz="1100" dirty="0">
                <a:solidFill>
                  <a:srgbClr val="FF0000"/>
                </a:solidFill>
              </a:rPr>
              <a:t>MZ</a:t>
            </a:r>
            <a:r>
              <a:rPr lang="cs-CZ" sz="1100" baseline="0" dirty="0">
                <a:solidFill>
                  <a:srgbClr val="FF0000"/>
                </a:solidFill>
              </a:rPr>
              <a:t> 2012 JARO</a:t>
            </a:r>
            <a:endParaRPr lang="cs-CZ" sz="1100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30331115131397718"/>
          <c:y val="1.690089990001112E-3"/>
        </c:manualLayout>
      </c:layout>
    </c:title>
    <c:plotArea>
      <c:layout>
        <c:manualLayout>
          <c:layoutTarget val="inner"/>
          <c:xMode val="edge"/>
          <c:yMode val="edge"/>
          <c:x val="0.12400049834469717"/>
          <c:y val="0.17628499562554684"/>
          <c:w val="0.83198284339517992"/>
          <c:h val="0.67067512394284123"/>
        </c:manualLayout>
      </c:layout>
      <c:barChart>
        <c:barDir val="col"/>
        <c:grouping val="clustered"/>
        <c:ser>
          <c:idx val="0"/>
          <c:order val="0"/>
          <c:tx>
            <c:strRef>
              <c:f>List1!$V$1:$V$2</c:f>
              <c:strCache>
                <c:ptCount val="1"/>
                <c:pt idx="0">
                  <c:v>2012j UZ</c:v>
                </c:pt>
              </c:strCache>
            </c:strRef>
          </c:tx>
          <c:spPr>
            <a:solidFill>
              <a:srgbClr val="92D050"/>
            </a:solidFill>
          </c:spPr>
          <c:trendline>
            <c:spPr>
              <a:ln w="19050">
                <a:solidFill>
                  <a:schemeClr val="accent3">
                    <a:lumMod val="50000"/>
                  </a:schemeClr>
                </a:solidFill>
              </a:ln>
            </c:spPr>
            <c:trendlineType val="poly"/>
            <c:order val="6"/>
          </c:trendline>
          <c:cat>
            <c:numRef>
              <c:f>List1!$R$3:$R$12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numCache>
            </c:numRef>
          </c:cat>
          <c:val>
            <c:numRef>
              <c:f>List1!$V$3:$V$12</c:f>
              <c:numCache>
                <c:formatCode>0.0</c:formatCode>
                <c:ptCount val="10"/>
                <c:pt idx="0">
                  <c:v>0.14322126471659191</c:v>
                </c:pt>
                <c:pt idx="1">
                  <c:v>0.23667920864182546</c:v>
                </c:pt>
                <c:pt idx="2">
                  <c:v>1.0741594853744378</c:v>
                </c:pt>
                <c:pt idx="3">
                  <c:v>1.5329530282801311</c:v>
                </c:pt>
                <c:pt idx="4">
                  <c:v>9.6310231824250341</c:v>
                </c:pt>
                <c:pt idx="5">
                  <c:v>10.560747663551401</c:v>
                </c:pt>
                <c:pt idx="6">
                  <c:v>16.51899502366793</c:v>
                </c:pt>
                <c:pt idx="7">
                  <c:v>18.277703604806408</c:v>
                </c:pt>
                <c:pt idx="8">
                  <c:v>20.111664036897711</c:v>
                </c:pt>
                <c:pt idx="9">
                  <c:v>21.888578711008631</c:v>
                </c:pt>
              </c:numCache>
            </c:numRef>
          </c:val>
        </c:ser>
        <c:gapWidth val="20"/>
        <c:axId val="55135616"/>
        <c:axId val="55944704"/>
      </c:barChart>
      <c:catAx>
        <c:axId val="551356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BODY UZ</a:t>
                </a:r>
              </a:p>
            </c:rich>
          </c:tx>
          <c:layout/>
        </c:title>
        <c:numFmt formatCode="General" sourceLinked="1"/>
        <c:tickLblPos val="nextTo"/>
        <c:txPr>
          <a:bodyPr rot="0"/>
          <a:lstStyle/>
          <a:p>
            <a:pPr>
              <a:defRPr sz="800"/>
            </a:pPr>
            <a:endParaRPr lang="cs-CZ"/>
          </a:p>
        </c:txPr>
        <c:crossAx val="55944704"/>
        <c:crosses val="autoZero"/>
        <c:auto val="1"/>
        <c:lblAlgn val="ctr"/>
        <c:lblOffset val="100"/>
      </c:catAx>
      <c:valAx>
        <c:axId val="55944704"/>
        <c:scaling>
          <c:orientation val="minMax"/>
          <c:min val="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900"/>
                </a:pPr>
                <a:r>
                  <a:rPr lang="cs-CZ" sz="900"/>
                  <a:t>POČET ŽÁKŮ (%)</a:t>
                </a:r>
              </a:p>
            </c:rich>
          </c:tx>
          <c:layout/>
        </c:title>
        <c:numFmt formatCode="0" sourceLinked="0"/>
        <c:tickLblPos val="nextTo"/>
        <c:crossAx val="55135616"/>
        <c:crosses val="autoZero"/>
        <c:crossBetween val="between"/>
      </c:valAx>
      <c:spPr>
        <a:ln>
          <a:solidFill>
            <a:schemeClr val="bg1">
              <a:lumMod val="75000"/>
            </a:schemeClr>
          </a:solidFill>
        </a:ln>
      </c:spPr>
    </c:plotArea>
    <c:plotVisOnly val="1"/>
    <c:dispBlanksAs val="gap"/>
  </c:chart>
  <c:spPr>
    <a:solidFill>
      <a:schemeClr val="bg1"/>
    </a:solidFill>
    <a:ln>
      <a:solidFill>
        <a:schemeClr val="bg1">
          <a:lumMod val="75000"/>
        </a:schemeClr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26"/>
  <c:chart>
    <c:title>
      <c:tx>
        <c:rich>
          <a:bodyPr/>
          <a:lstStyle/>
          <a:p>
            <a:pPr>
              <a:defRPr sz="1050"/>
            </a:pPr>
            <a:r>
              <a:rPr lang="cs-CZ" sz="1050"/>
              <a:t>ROZLOŽENÍ VÝSLEDKŮ ČJ-Z </a:t>
            </a:r>
          </a:p>
          <a:p>
            <a:pPr>
              <a:defRPr sz="1050"/>
            </a:pPr>
            <a:r>
              <a:rPr lang="cs-CZ" sz="1050"/>
              <a:t>DIDAKTICKÝ</a:t>
            </a:r>
            <a:r>
              <a:rPr lang="cs-CZ" sz="1050" baseline="0"/>
              <a:t> TEST A  ÚSTNÍ ZKOUŠKA</a:t>
            </a:r>
            <a:endParaRPr lang="cs-CZ" sz="1050"/>
          </a:p>
          <a:p>
            <a:pPr>
              <a:defRPr sz="1050"/>
            </a:pPr>
            <a:r>
              <a:rPr lang="cs-CZ" sz="1050"/>
              <a:t>MZ</a:t>
            </a:r>
            <a:r>
              <a:rPr lang="cs-CZ" sz="1050" baseline="0"/>
              <a:t> 2012 JARO</a:t>
            </a:r>
            <a:endParaRPr lang="cs-CZ" sz="1050"/>
          </a:p>
        </c:rich>
      </c:tx>
      <c:layout>
        <c:manualLayout>
          <c:xMode val="edge"/>
          <c:yMode val="edge"/>
          <c:x val="0.35985126859142608"/>
          <c:y val="4.6297329430222906E-3"/>
        </c:manualLayout>
      </c:layout>
    </c:title>
    <c:plotArea>
      <c:layout>
        <c:manualLayout>
          <c:layoutTarget val="inner"/>
          <c:xMode val="edge"/>
          <c:yMode val="edge"/>
          <c:x val="0.10556660751942197"/>
          <c:y val="0.22258129192184314"/>
          <c:w val="0.85041685672594858"/>
          <c:h val="0.64752697579469221"/>
        </c:manualLayout>
      </c:layout>
      <c:barChart>
        <c:barDir val="col"/>
        <c:grouping val="clustered"/>
        <c:ser>
          <c:idx val="1"/>
          <c:order val="0"/>
          <c:tx>
            <c:strRef>
              <c:f>'2011-2012-CJZ'!$AM$1:$AM$2</c:f>
              <c:strCache>
                <c:ptCount val="1"/>
                <c:pt idx="0">
                  <c:v>2012j DT</c:v>
                </c:pt>
              </c:strCache>
            </c:strRef>
          </c:tx>
          <c:spPr>
            <a:solidFill>
              <a:srgbClr val="C00000"/>
            </a:solidFill>
          </c:spPr>
          <c:trendline>
            <c:spPr>
              <a:ln w="19050">
                <a:noFill/>
              </a:ln>
            </c:spPr>
            <c:trendlineType val="poly"/>
            <c:order val="6"/>
          </c:trendline>
          <c:cat>
            <c:numRef>
              <c:f>'2011-2012-CJZ'!$AD$3:$AD$103</c:f>
              <c:numCache>
                <c:formatCode>0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</c:numCache>
            </c:numRef>
          </c:cat>
          <c:val>
            <c:numRef>
              <c:f>'2011-2012-CJZ'!$AM$3:$AM$103</c:f>
              <c:numCache>
                <c:formatCode>0.0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2.4236548715462969E-3</c:v>
                </c:pt>
                <c:pt idx="19">
                  <c:v>1.211827435773146E-3</c:v>
                </c:pt>
                <c:pt idx="20">
                  <c:v>0</c:v>
                </c:pt>
                <c:pt idx="21">
                  <c:v>1.211827435773146E-3</c:v>
                </c:pt>
                <c:pt idx="22">
                  <c:v>1.211827435773146E-3</c:v>
                </c:pt>
                <c:pt idx="23">
                  <c:v>0</c:v>
                </c:pt>
                <c:pt idx="24">
                  <c:v>2.4236548715462969E-3</c:v>
                </c:pt>
                <c:pt idx="25">
                  <c:v>1.211827435773146E-3</c:v>
                </c:pt>
                <c:pt idx="26">
                  <c:v>0</c:v>
                </c:pt>
                <c:pt idx="27">
                  <c:v>3.6354823073194414E-3</c:v>
                </c:pt>
                <c:pt idx="28">
                  <c:v>9.6946194861851666E-3</c:v>
                </c:pt>
                <c:pt idx="29">
                  <c:v>6.0591371788657304E-3</c:v>
                </c:pt>
                <c:pt idx="30">
                  <c:v>0</c:v>
                </c:pt>
                <c:pt idx="31">
                  <c:v>3.6354823073194414E-3</c:v>
                </c:pt>
                <c:pt idx="32">
                  <c:v>1.2118274357731459E-2</c:v>
                </c:pt>
                <c:pt idx="33">
                  <c:v>0</c:v>
                </c:pt>
                <c:pt idx="34">
                  <c:v>1.3330101793504624E-2</c:v>
                </c:pt>
                <c:pt idx="35">
                  <c:v>1.8177411536597191E-2</c:v>
                </c:pt>
                <c:pt idx="36">
                  <c:v>0</c:v>
                </c:pt>
                <c:pt idx="37">
                  <c:v>3.0295685894328645E-2</c:v>
                </c:pt>
                <c:pt idx="38">
                  <c:v>4.3625787687833262E-2</c:v>
                </c:pt>
                <c:pt idx="39">
                  <c:v>0</c:v>
                </c:pt>
                <c:pt idx="40">
                  <c:v>6.059137178865729E-2</c:v>
                </c:pt>
                <c:pt idx="41">
                  <c:v>7.5133301017935153E-2</c:v>
                </c:pt>
                <c:pt idx="42">
                  <c:v>0</c:v>
                </c:pt>
                <c:pt idx="43">
                  <c:v>0.11148812409112943</c:v>
                </c:pt>
                <c:pt idx="44">
                  <c:v>0.15874939408628266</c:v>
                </c:pt>
                <c:pt idx="45">
                  <c:v>0.17935046049442593</c:v>
                </c:pt>
                <c:pt idx="46">
                  <c:v>0</c:v>
                </c:pt>
                <c:pt idx="47">
                  <c:v>0.2411536597188558</c:v>
                </c:pt>
                <c:pt idx="48">
                  <c:v>0.28477944740668926</c:v>
                </c:pt>
                <c:pt idx="49">
                  <c:v>0</c:v>
                </c:pt>
                <c:pt idx="50">
                  <c:v>0.38293746970431464</c:v>
                </c:pt>
                <c:pt idx="51">
                  <c:v>0.49200193892389732</c:v>
                </c:pt>
                <c:pt idx="52">
                  <c:v>0</c:v>
                </c:pt>
                <c:pt idx="53">
                  <c:v>0.63257392147358316</c:v>
                </c:pt>
                <c:pt idx="54">
                  <c:v>0.7755695588948136</c:v>
                </c:pt>
                <c:pt idx="55">
                  <c:v>0</c:v>
                </c:pt>
                <c:pt idx="56">
                  <c:v>0.98279205041202133</c:v>
                </c:pt>
                <c:pt idx="57">
                  <c:v>1.1718371303926323</c:v>
                </c:pt>
                <c:pt idx="58">
                  <c:v>1.4493456131846798</c:v>
                </c:pt>
                <c:pt idx="59">
                  <c:v>1.211827435773146E-3</c:v>
                </c:pt>
                <c:pt idx="60">
                  <c:v>1.8068347067377606</c:v>
                </c:pt>
                <c:pt idx="61">
                  <c:v>2.0140571982549678</c:v>
                </c:pt>
                <c:pt idx="62">
                  <c:v>0</c:v>
                </c:pt>
                <c:pt idx="63">
                  <c:v>2.3606398448860881</c:v>
                </c:pt>
                <c:pt idx="64">
                  <c:v>2.7060106640814352</c:v>
                </c:pt>
                <c:pt idx="65">
                  <c:v>0</c:v>
                </c:pt>
                <c:pt idx="66">
                  <c:v>3.1531749878817292</c:v>
                </c:pt>
                <c:pt idx="67">
                  <c:v>3.4088705768298597</c:v>
                </c:pt>
                <c:pt idx="68">
                  <c:v>1.211827435773146E-3</c:v>
                </c:pt>
                <c:pt idx="69">
                  <c:v>3.6815317498788214</c:v>
                </c:pt>
                <c:pt idx="70">
                  <c:v>4.0269025690741636</c:v>
                </c:pt>
                <c:pt idx="71">
                  <c:v>0</c:v>
                </c:pt>
                <c:pt idx="72">
                  <c:v>4.2971400872515764</c:v>
                </c:pt>
                <c:pt idx="73">
                  <c:v>4.5637421231216795</c:v>
                </c:pt>
                <c:pt idx="74">
                  <c:v>4.7733882695104217</c:v>
                </c:pt>
                <c:pt idx="75">
                  <c:v>0</c:v>
                </c:pt>
                <c:pt idx="76">
                  <c:v>4.8460979156568111</c:v>
                </c:pt>
                <c:pt idx="77">
                  <c:v>4.9709161415414451</c:v>
                </c:pt>
                <c:pt idx="78">
                  <c:v>0</c:v>
                </c:pt>
                <c:pt idx="79">
                  <c:v>4.8485215705283498</c:v>
                </c:pt>
                <c:pt idx="80">
                  <c:v>5.0218128938439168</c:v>
                </c:pt>
                <c:pt idx="81">
                  <c:v>0</c:v>
                </c:pt>
                <c:pt idx="82">
                  <c:v>4.7115850702859783</c:v>
                </c:pt>
                <c:pt idx="83">
                  <c:v>4.7176442074648568</c:v>
                </c:pt>
                <c:pt idx="84">
                  <c:v>0</c:v>
                </c:pt>
                <c:pt idx="85">
                  <c:v>4.0911294231701492</c:v>
                </c:pt>
                <c:pt idx="86">
                  <c:v>4.190499272903538</c:v>
                </c:pt>
                <c:pt idx="87">
                  <c:v>3.3822103732428461</c:v>
                </c:pt>
                <c:pt idx="88">
                  <c:v>0</c:v>
                </c:pt>
                <c:pt idx="89">
                  <c:v>3.5167232186136697</c:v>
                </c:pt>
                <c:pt idx="90">
                  <c:v>2.5836160930683469</c:v>
                </c:pt>
                <c:pt idx="91">
                  <c:v>0</c:v>
                </c:pt>
                <c:pt idx="92">
                  <c:v>2.8150751333010122</c:v>
                </c:pt>
                <c:pt idx="93">
                  <c:v>1.6735336888027146</c:v>
                </c:pt>
                <c:pt idx="94">
                  <c:v>1.211827435773146E-3</c:v>
                </c:pt>
                <c:pt idx="95">
                  <c:v>2.0104217159476492</c:v>
                </c:pt>
                <c:pt idx="96">
                  <c:v>0.7998061076102766</c:v>
                </c:pt>
                <c:pt idx="97">
                  <c:v>0</c:v>
                </c:pt>
                <c:pt idx="98">
                  <c:v>1.2506059137178864</c:v>
                </c:pt>
                <c:pt idx="99">
                  <c:v>0.21206980126030078</c:v>
                </c:pt>
                <c:pt idx="100">
                  <c:v>0.41323315559864277</c:v>
                </c:pt>
              </c:numCache>
            </c:numRef>
          </c:val>
        </c:ser>
        <c:ser>
          <c:idx val="0"/>
          <c:order val="1"/>
          <c:tx>
            <c:strRef>
              <c:f>'2011-2012-CJZ'!$AO$1:$AO$2</c:f>
              <c:strCache>
                <c:ptCount val="1"/>
                <c:pt idx="0">
                  <c:v>2012j UZ</c:v>
                </c:pt>
              </c:strCache>
            </c:strRef>
          </c:tx>
          <c:val>
            <c:numRef>
              <c:f>'2011-2012-CJZ'!$AO$3:$AO$103</c:f>
              <c:numCache>
                <c:formatCode>0.0</c:formatCode>
                <c:ptCount val="101"/>
                <c:pt idx="0">
                  <c:v>0.14322126471659191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0.23667920864182546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1.0741594853744378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1.5329530282801311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9.6310231824250341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2.4274790629930849E-3</c:v>
                </c:pt>
                <c:pt idx="50">
                  <c:v>0</c:v>
                </c:pt>
                <c:pt idx="51">
                  <c:v>0</c:v>
                </c:pt>
                <c:pt idx="52">
                  <c:v>1.2137395314965427E-3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10.560747663551401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1.2137395314965427E-3</c:v>
                </c:pt>
                <c:pt idx="61">
                  <c:v>0</c:v>
                </c:pt>
                <c:pt idx="62">
                  <c:v>0</c:v>
                </c:pt>
                <c:pt idx="63">
                  <c:v>1.2137395314965427E-3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16.51899502366793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2.4274790629930849E-3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2.4274790629930849E-3</c:v>
                </c:pt>
                <c:pt idx="76">
                  <c:v>0</c:v>
                </c:pt>
                <c:pt idx="77">
                  <c:v>0</c:v>
                </c:pt>
                <c:pt idx="78">
                  <c:v>18.277703604806408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3.6412185944896232E-3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2.4274790629930849E-3</c:v>
                </c:pt>
                <c:pt idx="87">
                  <c:v>0</c:v>
                </c:pt>
                <c:pt idx="88">
                  <c:v>0</c:v>
                </c:pt>
                <c:pt idx="89">
                  <c:v>20.111664036897711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4.8549581259861698E-3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2.4274790629930849E-3</c:v>
                </c:pt>
                <c:pt idx="98">
                  <c:v>0</c:v>
                </c:pt>
                <c:pt idx="99">
                  <c:v>0</c:v>
                </c:pt>
                <c:pt idx="100">
                  <c:v>21.888578711008631</c:v>
                </c:pt>
              </c:numCache>
            </c:numRef>
          </c:val>
        </c:ser>
        <c:gapWidth val="0"/>
        <c:axId val="55966720"/>
        <c:axId val="56374016"/>
      </c:barChart>
      <c:catAx>
        <c:axId val="55966720"/>
        <c:scaling>
          <c:orientation val="minMax"/>
        </c:scaling>
        <c:axPos val="b"/>
        <c:numFmt formatCode="0" sourceLinked="1"/>
        <c:tickLblPos val="nextTo"/>
        <c:txPr>
          <a:bodyPr rot="0"/>
          <a:lstStyle/>
          <a:p>
            <a:pPr>
              <a:defRPr sz="800"/>
            </a:pPr>
            <a:endParaRPr lang="cs-CZ"/>
          </a:p>
        </c:txPr>
        <c:crossAx val="56374016"/>
        <c:crosses val="autoZero"/>
        <c:auto val="1"/>
        <c:lblAlgn val="ctr"/>
        <c:lblOffset val="100"/>
      </c:catAx>
      <c:valAx>
        <c:axId val="56374016"/>
        <c:scaling>
          <c:orientation val="minMax"/>
          <c:min val="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900"/>
                </a:pPr>
                <a:r>
                  <a:rPr lang="cs-CZ" sz="900"/>
                  <a:t>POČET ŽÁKŮ (%)</a:t>
                </a:r>
              </a:p>
            </c:rich>
          </c:tx>
          <c:layout/>
        </c:title>
        <c:numFmt formatCode="0" sourceLinked="0"/>
        <c:tickLblPos val="nextTo"/>
        <c:crossAx val="55966720"/>
        <c:crosses val="autoZero"/>
        <c:crossBetween val="between"/>
      </c:valAx>
      <c:spPr>
        <a:ln>
          <a:solidFill>
            <a:schemeClr val="bg1">
              <a:lumMod val="75000"/>
            </a:schemeClr>
          </a:solidFill>
        </a:ln>
      </c:spPr>
    </c:plotArea>
    <c:legend>
      <c:legendPos val="l"/>
      <c:layout>
        <c:manualLayout>
          <c:xMode val="edge"/>
          <c:yMode val="edge"/>
          <c:x val="0.1235857463374487"/>
          <c:y val="0.24085921551472741"/>
          <c:w val="0.30073645937938431"/>
          <c:h val="0.22337379702537183"/>
        </c:manualLayout>
      </c:layout>
      <c:overlay val="1"/>
      <c:spPr>
        <a:solidFill>
          <a:schemeClr val="bg1">
            <a:lumMod val="95000"/>
          </a:schemeClr>
        </a:solidFill>
        <a:ln>
          <a:solidFill>
            <a:schemeClr val="bg1">
              <a:lumMod val="75000"/>
            </a:schemeClr>
          </a:solidFill>
        </a:ln>
      </c:spPr>
      <c:txPr>
        <a:bodyPr/>
        <a:lstStyle/>
        <a:p>
          <a:pPr>
            <a:defRPr sz="900"/>
          </a:pPr>
          <a:endParaRPr lang="cs-CZ"/>
        </a:p>
      </c:txPr>
    </c:legend>
    <c:plotVisOnly val="1"/>
    <c:dispBlanksAs val="gap"/>
  </c:chart>
  <c:spPr>
    <a:solidFill>
      <a:schemeClr val="bg1"/>
    </a:solidFill>
    <a:ln>
      <a:solidFill>
        <a:schemeClr val="bg1">
          <a:lumMod val="75000"/>
        </a:schemeClr>
      </a:solidFill>
    </a:ln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0E46A-173F-4144-9685-FD6CE730F5D6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6389E-0F6D-4901-B194-987B020E676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6389E-0F6D-4901-B194-987B020E6764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6389E-0F6D-4901-B194-987B020E6764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ASČ přijímá s</a:t>
            </a:r>
            <a:r>
              <a:rPr lang="cs-CZ" baseline="0" dirty="0" smtClean="0"/>
              <a:t> porozuměním návrh senátora M. Chládka na nahrazení maturitní zkoušky </a:t>
            </a:r>
            <a:r>
              <a:rPr lang="cs-CZ" b="1" baseline="0" dirty="0" smtClean="0"/>
              <a:t>zkouškou mistrovskou </a:t>
            </a:r>
            <a:r>
              <a:rPr lang="cs-CZ" b="0" baseline="0" dirty="0" smtClean="0"/>
              <a:t>u některých SŠ oborů. V takovém případě by se pak ještě více hodilo mít u skutečné maturity dvě úrovně: základní pro </a:t>
            </a:r>
            <a:r>
              <a:rPr lang="cs-CZ" b="1" baseline="0" dirty="0" smtClean="0"/>
              <a:t>špičková</a:t>
            </a:r>
            <a:r>
              <a:rPr lang="cs-CZ" b="0" baseline="0" dirty="0" smtClean="0"/>
              <a:t> učiliště s maturitou a řadu SOŠ, nadstavbovou primárně pro gymnázia a jako předpoklad magisterského studia na vysokých školách.</a:t>
            </a:r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6389E-0F6D-4901-B194-987B020E6764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23C-CF64-49D4-93E2-2D696AE33185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D2EC3-C66F-4F68-B11A-CBFC33DD11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23C-CF64-49D4-93E2-2D696AE33185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D2EC3-C66F-4F68-B11A-CBFC33DD11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23C-CF64-49D4-93E2-2D696AE33185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D2EC3-C66F-4F68-B11A-CBFC33DD11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23C-CF64-49D4-93E2-2D696AE33185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D2EC3-C66F-4F68-B11A-CBFC33DD11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23C-CF64-49D4-93E2-2D696AE33185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D2EC3-C66F-4F68-B11A-CBFC33DD11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23C-CF64-49D4-93E2-2D696AE33185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D2EC3-C66F-4F68-B11A-CBFC33DD11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23C-CF64-49D4-93E2-2D696AE33185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D2EC3-C66F-4F68-B11A-CBFC33DD11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23C-CF64-49D4-93E2-2D696AE33185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D2EC3-C66F-4F68-B11A-CBFC33DD11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23C-CF64-49D4-93E2-2D696AE33185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D2EC3-C66F-4F68-B11A-CBFC33DD11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23C-CF64-49D4-93E2-2D696AE33185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D2EC3-C66F-4F68-B11A-CBFC33DD11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23C-CF64-49D4-93E2-2D696AE33185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D2EC3-C66F-4F68-B11A-CBFC33DD11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2F23C-CF64-49D4-93E2-2D696AE33185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D2EC3-C66F-4F68-B11A-CBFC33DD114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Dokument_aplikace_Microsoft_Office_Word1.docx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>
                <a:solidFill>
                  <a:srgbClr val="FF0000"/>
                </a:solidFill>
              </a:rPr>
              <a:t>MATURITA PŘÁTELSKÁ, NEBO EVROPSKÁ?</a:t>
            </a:r>
            <a:r>
              <a:rPr lang="cs-CZ" dirty="0">
                <a:solidFill>
                  <a:srgbClr val="FF0000"/>
                </a:solidFill>
              </a:rPr>
              <a:t/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II. Neuralgické body stávajícího maturitního modelu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2. Zrušení dvou úrovní (část 1)</a:t>
            </a:r>
          </a:p>
          <a:p>
            <a:endParaRPr lang="cs-CZ" dirty="0" smtClean="0"/>
          </a:p>
          <a:p>
            <a:r>
              <a:rPr lang="cs-CZ" b="1" dirty="0" smtClean="0"/>
              <a:t>Objektivní a uznatelné důvody:</a:t>
            </a:r>
            <a:endParaRPr lang="cs-CZ" dirty="0" smtClean="0"/>
          </a:p>
          <a:p>
            <a:r>
              <a:rPr lang="cs-CZ" dirty="0" smtClean="0"/>
              <a:t>– model byl organizačně velmi náročný a drahý;</a:t>
            </a:r>
          </a:p>
          <a:p>
            <a:r>
              <a:rPr lang="cs-CZ" dirty="0" smtClean="0"/>
              <a:t>– maturanty nic nenutilo vzít si vyšší úroveň: nároční zaměstnavatelé a VŠ ji totiž </a:t>
            </a:r>
            <a:r>
              <a:rPr lang="cs-CZ" dirty="0" smtClean="0"/>
              <a:t>nepožadovali</a:t>
            </a:r>
            <a:r>
              <a:rPr lang="cs-CZ" dirty="0" smtClean="0"/>
              <a:t>. A to proto, že maturitní test VÚ </a:t>
            </a:r>
            <a:r>
              <a:rPr lang="cs-CZ" dirty="0" smtClean="0"/>
              <a:t>z češtiny byl </a:t>
            </a:r>
            <a:r>
              <a:rPr lang="cs-CZ" dirty="0" smtClean="0"/>
              <a:t>zaměřen velmi úzce bohemisticky, nikoli </a:t>
            </a:r>
            <a:r>
              <a:rPr lang="cs-CZ" u="sng" dirty="0" smtClean="0"/>
              <a:t>šíře komunikačně</a:t>
            </a:r>
            <a:r>
              <a:rPr lang="cs-CZ" dirty="0" smtClean="0"/>
              <a:t>;</a:t>
            </a:r>
          </a:p>
          <a:p>
            <a:r>
              <a:rPr lang="cs-CZ" dirty="0" smtClean="0"/>
              <a:t>– vyšší úroveň bylo nutno volit si </a:t>
            </a:r>
            <a:r>
              <a:rPr lang="cs-CZ" i="1" dirty="0" err="1" smtClean="0"/>
              <a:t>en</a:t>
            </a:r>
            <a:r>
              <a:rPr lang="cs-CZ" i="1" dirty="0" smtClean="0"/>
              <a:t> </a:t>
            </a:r>
            <a:r>
              <a:rPr lang="cs-CZ" i="1" dirty="0" err="1" smtClean="0"/>
              <a:t>bloc</a:t>
            </a:r>
            <a:r>
              <a:rPr lang="cs-CZ" dirty="0" smtClean="0"/>
              <a:t>, nikoli jen její část.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II. Neuralgické body stávajícího maturitního modelu (3)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2. Zrušení dvou úrovní (část 2)</a:t>
            </a:r>
          </a:p>
          <a:p>
            <a:endParaRPr lang="cs-CZ" b="1" dirty="0" smtClean="0"/>
          </a:p>
          <a:p>
            <a:r>
              <a:rPr lang="cs-CZ" b="1" dirty="0" smtClean="0"/>
              <a:t>Negativní důsledky:</a:t>
            </a:r>
            <a:endParaRPr lang="cs-CZ" dirty="0" smtClean="0"/>
          </a:p>
          <a:p>
            <a:r>
              <a:rPr lang="cs-CZ" dirty="0" smtClean="0"/>
              <a:t>– nastavení jediné úrovně je </a:t>
            </a:r>
            <a:r>
              <a:rPr lang="cs-CZ" u="sng" dirty="0" smtClean="0"/>
              <a:t>nemožné</a:t>
            </a:r>
            <a:r>
              <a:rPr lang="cs-CZ" dirty="0" smtClean="0"/>
              <a:t>, má-li být zkouška alespoň přiměřeně náročná pro gymnazisty, </a:t>
            </a:r>
            <a:r>
              <a:rPr lang="cs-CZ" dirty="0" smtClean="0"/>
              <a:t>avšak </a:t>
            </a:r>
            <a:r>
              <a:rPr lang="cs-CZ" dirty="0" smtClean="0"/>
              <a:t>zároveň složitelná maturanty jiných typů </a:t>
            </a:r>
            <a:r>
              <a:rPr lang="cs-CZ" dirty="0" smtClean="0"/>
              <a:t>škol;</a:t>
            </a:r>
            <a:endParaRPr lang="cs-CZ" dirty="0" smtClean="0"/>
          </a:p>
          <a:p>
            <a:r>
              <a:rPr lang="cs-CZ" dirty="0" smtClean="0"/>
              <a:t>– totální </a:t>
            </a:r>
            <a:r>
              <a:rPr lang="cs-CZ" u="sng" dirty="0" smtClean="0"/>
              <a:t>degradace</a:t>
            </a:r>
            <a:r>
              <a:rPr lang="cs-CZ" dirty="0" smtClean="0"/>
              <a:t> maturitní zkoušky, obtížnost na úrovni nadanějších žáků </a:t>
            </a:r>
            <a:r>
              <a:rPr lang="cs-CZ" dirty="0" smtClean="0"/>
              <a:t>ZŠ.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II. Neuralgické body stávajícího maturitního modelu (4)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3. Zrušení centrálního hodnocení maturitních slohů</a:t>
            </a:r>
          </a:p>
          <a:p>
            <a:r>
              <a:rPr lang="cs-CZ" dirty="0" smtClean="0"/>
              <a:t>– je zcela v rozporu s moderním trendem v Evropě a </a:t>
            </a:r>
            <a:r>
              <a:rPr lang="cs-CZ" dirty="0" smtClean="0"/>
              <a:t>USA;</a:t>
            </a:r>
            <a:endParaRPr lang="cs-CZ" dirty="0" smtClean="0"/>
          </a:p>
          <a:p>
            <a:r>
              <a:rPr lang="cs-CZ" dirty="0" smtClean="0"/>
              <a:t>– chybovost učitelů na školách, kteří mají jen základní certifikaci, je mnohem vyšší než chybovost hodnotitelů centrálních,kteří prošli čtyřstupňovou kalibrací a </a:t>
            </a:r>
            <a:r>
              <a:rPr lang="cs-CZ" dirty="0" smtClean="0"/>
              <a:t>certifikací;</a:t>
            </a:r>
            <a:endParaRPr lang="cs-CZ" dirty="0" smtClean="0"/>
          </a:p>
          <a:p>
            <a:r>
              <a:rPr lang="cs-CZ" dirty="0" smtClean="0"/>
              <a:t>– vede k „cinknuté maturitě“ (viz dále</a:t>
            </a:r>
            <a:r>
              <a:rPr lang="cs-CZ" dirty="0" smtClean="0"/>
              <a:t>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III. Cinknutá maturita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05011" y="1340768"/>
          <a:ext cx="8443453" cy="5184576"/>
        </p:xfrm>
        <a:graphic>
          <a:graphicData uri="http://schemas.openxmlformats.org/presentationml/2006/ole">
            <p:oleObj spid="_x0000_s1026" name="Dokument" r:id="rId4" imgW="5762311" imgH="228280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III. Cinknutá maturita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91264" cy="4785395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Chart 2"/>
          <p:cNvGraphicFramePr/>
          <p:nvPr/>
        </p:nvGraphicFramePr>
        <p:xfrm>
          <a:off x="1115616" y="1772816"/>
          <a:ext cx="6624735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III. Cinknutá maturita (3)</a:t>
            </a:r>
            <a:endParaRPr lang="cs-CZ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IV. Návrhy řešení – ASČ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1. Celková koncepce maturitní zkoušky</a:t>
            </a:r>
          </a:p>
          <a:p>
            <a:r>
              <a:rPr lang="cs-CZ" b="1" dirty="0" smtClean="0"/>
              <a:t>A.</a:t>
            </a:r>
            <a:r>
              <a:rPr lang="cs-CZ" dirty="0"/>
              <a:t> Zachovat</a:t>
            </a:r>
            <a:r>
              <a:rPr lang="cs-CZ" b="1" dirty="0"/>
              <a:t> komplexnost zkoušky</a:t>
            </a:r>
            <a:r>
              <a:rPr lang="cs-CZ" dirty="0"/>
              <a:t>, tj. garanci státu za kvalitu celé státní maturitní zkoušku</a:t>
            </a:r>
            <a:r>
              <a:rPr lang="cs-CZ" dirty="0" smtClean="0"/>
              <a:t>;</a:t>
            </a:r>
          </a:p>
          <a:p>
            <a:r>
              <a:rPr lang="cs-CZ" b="1" dirty="0" smtClean="0"/>
              <a:t>B. </a:t>
            </a:r>
            <a:r>
              <a:rPr lang="cs-CZ" dirty="0"/>
              <a:t>Zachovat</a:t>
            </a:r>
            <a:r>
              <a:rPr lang="cs-CZ" b="1" dirty="0"/>
              <a:t> </a:t>
            </a:r>
            <a:r>
              <a:rPr lang="cs-CZ" dirty="0"/>
              <a:t>princip</a:t>
            </a:r>
            <a:r>
              <a:rPr lang="cs-CZ" b="1" dirty="0"/>
              <a:t> dvou úrovní, </a:t>
            </a:r>
            <a:r>
              <a:rPr lang="cs-CZ" dirty="0"/>
              <a:t>ale podstatně ho zefektivnit administrativně, finančně i pedagogicky, </a:t>
            </a:r>
            <a:r>
              <a:rPr lang="cs-CZ" dirty="0" smtClean="0"/>
              <a:t>mj. nabídnout </a:t>
            </a:r>
            <a:r>
              <a:rPr lang="cs-CZ" b="1" i="1" u="sng" dirty="0"/>
              <a:t>prostupnost úrovní</a:t>
            </a:r>
            <a:r>
              <a:rPr lang="cs-CZ" dirty="0"/>
              <a:t> (maturant může zvolit podle požadavků zaměstnavatelů a VŠ nadstavbovou úroveň jen v jedné či dvou zkouškách);</a:t>
            </a:r>
          </a:p>
          <a:p>
            <a:r>
              <a:rPr lang="cs-CZ" b="1" dirty="0" smtClean="0"/>
              <a:t>C. </a:t>
            </a:r>
            <a:r>
              <a:rPr lang="cs-CZ" dirty="0"/>
              <a:t>Vrátit</a:t>
            </a:r>
            <a:r>
              <a:rPr lang="cs-CZ" b="1" dirty="0"/>
              <a:t> centrální hodnocení maturitních slohů</a:t>
            </a:r>
            <a:r>
              <a:rPr lang="cs-CZ" dirty="0"/>
              <a:t>, jako je tomu u cizích jazyků. (Viz </a:t>
            </a:r>
            <a:r>
              <a:rPr lang="cs-CZ" dirty="0" smtClean="0"/>
              <a:t>úryvky </a:t>
            </a:r>
            <a:r>
              <a:rPr lang="cs-CZ" dirty="0"/>
              <a:t>z reálných maturitních slohů </a:t>
            </a:r>
            <a:r>
              <a:rPr lang="cs-CZ" dirty="0" smtClean="0"/>
              <a:t>2012 a 2013: </a:t>
            </a:r>
            <a:r>
              <a:rPr lang="cs-CZ" dirty="0"/>
              <a:t>takové práce </a:t>
            </a:r>
            <a:r>
              <a:rPr lang="cs-CZ" dirty="0" smtClean="0"/>
              <a:t>budou při </a:t>
            </a:r>
            <a:r>
              <a:rPr lang="cs-CZ" dirty="0"/>
              <a:t>hodnocení na školách </a:t>
            </a:r>
            <a:r>
              <a:rPr lang="cs-CZ" dirty="0" smtClean="0"/>
              <a:t>procházet.)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C00000"/>
                </a:solidFill>
              </a:rPr>
              <a:t/>
            </a:r>
            <a:br>
              <a:rPr lang="cs-CZ" sz="3600" b="1" dirty="0" smtClean="0">
                <a:solidFill>
                  <a:srgbClr val="C00000"/>
                </a:solidFill>
              </a:rPr>
            </a:br>
            <a:r>
              <a:rPr lang="cs-CZ" sz="3200" b="1" dirty="0" smtClean="0">
                <a:solidFill>
                  <a:srgbClr val="C00000"/>
                </a:solidFill>
              </a:rPr>
              <a:t>IV. Návrhy řešení – ASČ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47500" lnSpcReduction="20000"/>
          </a:bodyPr>
          <a:lstStyle/>
          <a:p>
            <a:r>
              <a:rPr lang="cs-CZ" sz="5700" b="1" dirty="0" smtClean="0">
                <a:solidFill>
                  <a:srgbClr val="FF0000"/>
                </a:solidFill>
              </a:rPr>
              <a:t>2. Jednotlivé části maturitní zkoušky z ČJL</a:t>
            </a:r>
          </a:p>
          <a:p>
            <a:endParaRPr lang="cs-CZ" sz="4400" b="1" dirty="0" smtClean="0"/>
          </a:p>
          <a:p>
            <a:r>
              <a:rPr lang="cs-CZ" sz="4400" b="1" dirty="0" smtClean="0"/>
              <a:t>A. Maturitní test</a:t>
            </a:r>
            <a:r>
              <a:rPr lang="cs-CZ" sz="4400" dirty="0" smtClean="0"/>
              <a:t>: základ </a:t>
            </a:r>
            <a:r>
              <a:rPr lang="cs-CZ" sz="4400" dirty="0"/>
              <a:t>všichni, </a:t>
            </a:r>
            <a:r>
              <a:rPr lang="cs-CZ" sz="4400" b="1" i="1" dirty="0"/>
              <a:t>nadstavba</a:t>
            </a:r>
            <a:r>
              <a:rPr lang="cs-CZ" sz="4400" dirty="0"/>
              <a:t> úlohy otevřené (částečně typu PISA), zaměřen i komunikačně, nikoli ryze bohemisticky;</a:t>
            </a:r>
          </a:p>
          <a:p>
            <a:r>
              <a:rPr lang="cs-CZ" sz="4400" b="1" dirty="0" smtClean="0"/>
              <a:t>B. Slohová práce</a:t>
            </a:r>
            <a:r>
              <a:rPr lang="cs-CZ" sz="4400" dirty="0" smtClean="0"/>
              <a:t>:</a:t>
            </a:r>
            <a:r>
              <a:rPr lang="cs-CZ" sz="4400" b="1" dirty="0" smtClean="0"/>
              <a:t> </a:t>
            </a:r>
            <a:r>
              <a:rPr lang="cs-CZ" sz="4400" dirty="0" smtClean="0"/>
              <a:t>základ zvlášť, nadstavba zvlášť; útvary </a:t>
            </a:r>
            <a:r>
              <a:rPr lang="cs-CZ" sz="4400" dirty="0"/>
              <a:t>a zadání </a:t>
            </a:r>
            <a:r>
              <a:rPr lang="cs-CZ" sz="4400" b="1" i="1" dirty="0" smtClean="0"/>
              <a:t>nadstavby</a:t>
            </a:r>
            <a:r>
              <a:rPr lang="cs-CZ" sz="4400" dirty="0" smtClean="0"/>
              <a:t> odpovídají </a:t>
            </a:r>
            <a:r>
              <a:rPr lang="cs-CZ" sz="4400" dirty="0"/>
              <a:t>vyšší </a:t>
            </a:r>
            <a:r>
              <a:rPr lang="cs-CZ" sz="4400" dirty="0" smtClean="0"/>
              <a:t>náročnosti slohové i odborné (v</a:t>
            </a:r>
            <a:r>
              <a:rPr lang="cs-CZ" sz="4400" dirty="0"/>
              <a:t> současné době nelze kvůli souměřitelnosti zadat současně </a:t>
            </a:r>
            <a:r>
              <a:rPr lang="cs-CZ" sz="4400" i="1" dirty="0"/>
              <a:t>stížnost úřadu na souseda </a:t>
            </a:r>
            <a:r>
              <a:rPr lang="cs-CZ" sz="4400" dirty="0"/>
              <a:t>a </a:t>
            </a:r>
            <a:r>
              <a:rPr lang="cs-CZ" sz="4400" i="1" dirty="0"/>
              <a:t>výklad přírodovědného problému</a:t>
            </a:r>
            <a:r>
              <a:rPr lang="cs-CZ" sz="4400" dirty="0"/>
              <a:t>);</a:t>
            </a:r>
          </a:p>
          <a:p>
            <a:r>
              <a:rPr lang="cs-CZ" sz="4400" b="1" dirty="0" smtClean="0"/>
              <a:t>C. Ústní zkouška</a:t>
            </a:r>
            <a:r>
              <a:rPr lang="cs-CZ" sz="4400" dirty="0" smtClean="0"/>
              <a:t>:</a:t>
            </a:r>
            <a:r>
              <a:rPr lang="cs-CZ" sz="4400" b="1" dirty="0" smtClean="0"/>
              <a:t> </a:t>
            </a:r>
            <a:r>
              <a:rPr lang="cs-CZ" sz="4400" dirty="0" smtClean="0"/>
              <a:t>základ zvlášť, nadstavba zvlášť , avšak ve stejný den a na stejném místě; </a:t>
            </a:r>
            <a:r>
              <a:rPr lang="cs-CZ" sz="4400" b="1" i="1" dirty="0" smtClean="0"/>
              <a:t>nadstavba = </a:t>
            </a:r>
            <a:r>
              <a:rPr lang="cs-CZ" sz="4400" dirty="0" smtClean="0"/>
              <a:t>fakticky </a:t>
            </a:r>
            <a:r>
              <a:rPr lang="cs-CZ" sz="4400" dirty="0"/>
              <a:t>základ, ale na 30 dílech místo na 20, s jemnějším zadáním období a žánrů a širším literárněhistorickým </a:t>
            </a:r>
            <a:r>
              <a:rPr lang="cs-CZ" sz="4400" dirty="0" smtClean="0"/>
              <a:t>kontextem.</a:t>
            </a:r>
          </a:p>
          <a:p>
            <a:r>
              <a:rPr lang="cs-CZ" sz="4400" dirty="0" smtClean="0">
                <a:solidFill>
                  <a:srgbClr val="6600CC"/>
                </a:solidFill>
              </a:rPr>
              <a:t>Ústní </a:t>
            </a:r>
            <a:r>
              <a:rPr lang="cs-CZ" sz="4400" dirty="0">
                <a:solidFill>
                  <a:srgbClr val="6600CC"/>
                </a:solidFill>
              </a:rPr>
              <a:t>zkouška se </a:t>
            </a:r>
            <a:r>
              <a:rPr lang="cs-CZ" sz="4400" u="sng" dirty="0">
                <a:solidFill>
                  <a:srgbClr val="6600CC"/>
                </a:solidFill>
              </a:rPr>
              <a:t>nahrává</a:t>
            </a:r>
            <a:r>
              <a:rPr lang="cs-CZ" sz="4400" dirty="0">
                <a:solidFill>
                  <a:srgbClr val="6600CC"/>
                </a:solidFill>
              </a:rPr>
              <a:t> na </a:t>
            </a:r>
            <a:r>
              <a:rPr lang="cs-CZ" sz="4400" dirty="0" err="1">
                <a:solidFill>
                  <a:srgbClr val="6600CC"/>
                </a:solidFill>
              </a:rPr>
              <a:t>audiomédium</a:t>
            </a:r>
            <a:r>
              <a:rPr lang="cs-CZ" sz="4400" dirty="0" smtClean="0"/>
              <a:t>.</a:t>
            </a:r>
          </a:p>
          <a:p>
            <a:endParaRPr lang="cs-CZ" sz="4400" dirty="0" smtClean="0"/>
          </a:p>
          <a:p>
            <a:r>
              <a:rPr lang="cs-CZ" sz="4400" dirty="0" smtClean="0"/>
              <a:t>Při nedostatečné se opakuje jen ta část, v níž maturant neuspěl, a lze si volit základ místo nadstavby. Pro uznání testu je třeba složit úspěšně základ. U každé části budou vnitřní podmínky hodnocení. </a:t>
            </a:r>
            <a:endParaRPr lang="cs-CZ" sz="44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C00000"/>
                </a:solidFill>
              </a:rPr>
              <a:t> IV. Návrhy řešení – ASČ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3. Hodnocení zkoušky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</a:p>
          <a:p>
            <a:r>
              <a:rPr lang="cs-CZ" dirty="0" smtClean="0"/>
              <a:t>- pouze </a:t>
            </a:r>
            <a:r>
              <a:rPr lang="cs-CZ" b="1" i="1" dirty="0" smtClean="0"/>
              <a:t>prospěl-neprospěl </a:t>
            </a:r>
            <a:r>
              <a:rPr lang="cs-CZ" dirty="0" smtClean="0"/>
              <a:t>(vypadá lidštěji než 4 = dostatečná</a:t>
            </a:r>
            <a:r>
              <a:rPr lang="cs-CZ" dirty="0" smtClean="0"/>
              <a:t>);</a:t>
            </a:r>
            <a:endParaRPr lang="cs-CZ" dirty="0" smtClean="0"/>
          </a:p>
          <a:p>
            <a:r>
              <a:rPr lang="cs-CZ" i="1" dirty="0" smtClean="0"/>
              <a:t>- </a:t>
            </a:r>
            <a:r>
              <a:rPr lang="cs-CZ" dirty="0" smtClean="0"/>
              <a:t>k tomu </a:t>
            </a:r>
            <a:r>
              <a:rPr lang="cs-CZ" b="1" i="1" dirty="0" smtClean="0"/>
              <a:t>zvolená úroveň</a:t>
            </a:r>
            <a:r>
              <a:rPr lang="cs-CZ" dirty="0" smtClean="0"/>
              <a:t> (základ-nadstavba) a dosažená procenta </a:t>
            </a:r>
            <a:r>
              <a:rPr lang="cs-CZ" dirty="0" smtClean="0"/>
              <a:t>.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Zaměstnavatelé a vysoké školy z toho naprosto bezpečně vyvodí, jakou kvalitu maturant při zkoušce vykázal.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C00000"/>
                </a:solidFill>
              </a:rPr>
              <a:t>V. Maturitní model 2018+</a:t>
            </a:r>
            <a:br>
              <a:rPr lang="cs-CZ" sz="4000" b="1" dirty="0" smtClean="0">
                <a:solidFill>
                  <a:srgbClr val="C00000"/>
                </a:solidFill>
              </a:rPr>
            </a:br>
            <a:r>
              <a:rPr lang="cs-CZ" sz="4000" b="1" dirty="0" smtClean="0">
                <a:solidFill>
                  <a:srgbClr val="C00000"/>
                </a:solidFill>
              </a:rPr>
              <a:t>- návrh ASČ</a:t>
            </a:r>
            <a:r>
              <a:rPr lang="cs-CZ" sz="4000" dirty="0" smtClean="0">
                <a:solidFill>
                  <a:srgbClr val="C00000"/>
                </a:solidFill>
              </a:rPr>
              <a:t> </a:t>
            </a:r>
            <a:r>
              <a:rPr lang="cs-CZ" sz="4000" b="1" dirty="0" smtClean="0">
                <a:solidFill>
                  <a:srgbClr val="C00000"/>
                </a:solidFill>
              </a:rPr>
              <a:t>v přehledu</a:t>
            </a:r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cs-CZ" dirty="0"/>
          </a:p>
          <a:p>
            <a:r>
              <a:rPr lang="cs-CZ" sz="4000" b="1" dirty="0" smtClean="0">
                <a:solidFill>
                  <a:srgbClr val="00B050"/>
                </a:solidFill>
              </a:rPr>
              <a:t>STÁTNÍ ČÁST </a:t>
            </a:r>
            <a:r>
              <a:rPr lang="cs-CZ" sz="4000" b="1" dirty="0" smtClean="0"/>
              <a:t>→ </a:t>
            </a:r>
            <a:r>
              <a:rPr lang="cs-CZ" sz="4000" b="1" dirty="0" smtClean="0">
                <a:solidFill>
                  <a:srgbClr val="0070C0"/>
                </a:solidFill>
              </a:rPr>
              <a:t>český </a:t>
            </a:r>
            <a:r>
              <a:rPr lang="cs-CZ" sz="4000" b="1" dirty="0">
                <a:solidFill>
                  <a:srgbClr val="0070C0"/>
                </a:solidFill>
              </a:rPr>
              <a:t>jazyk a </a:t>
            </a:r>
            <a:r>
              <a:rPr lang="cs-CZ" sz="4000" b="1" dirty="0" smtClean="0">
                <a:solidFill>
                  <a:srgbClr val="0070C0"/>
                </a:solidFill>
              </a:rPr>
              <a:t>literatura </a:t>
            </a:r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→ </a:t>
            </a:r>
            <a:r>
              <a:rPr lang="cs-CZ" sz="4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maturitní test</a:t>
            </a:r>
            <a:br>
              <a:rPr lang="cs-CZ" sz="4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4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		           </a:t>
            </a:r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→ </a:t>
            </a:r>
            <a:r>
              <a:rPr lang="cs-CZ" sz="4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písemná slohová práce</a:t>
            </a:r>
            <a:br>
              <a:rPr lang="cs-CZ" sz="4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4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		           </a:t>
            </a:r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→ </a:t>
            </a:r>
            <a:r>
              <a:rPr lang="cs-CZ" sz="4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ústní zkouška</a:t>
            </a:r>
            <a:br>
              <a:rPr lang="cs-CZ" sz="4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4000" b="1" dirty="0" smtClean="0"/>
              <a:t>                        → </a:t>
            </a:r>
            <a:r>
              <a:rPr lang="cs-CZ" sz="4000" b="1" dirty="0" smtClean="0">
                <a:solidFill>
                  <a:srgbClr val="0070C0"/>
                </a:solidFill>
              </a:rPr>
              <a:t>cizí </a:t>
            </a:r>
            <a:r>
              <a:rPr lang="cs-CZ" sz="4000" b="1" dirty="0">
                <a:solidFill>
                  <a:srgbClr val="0070C0"/>
                </a:solidFill>
              </a:rPr>
              <a:t>jazyk / </a:t>
            </a:r>
            <a:r>
              <a:rPr lang="cs-CZ" sz="4000" b="1" dirty="0" smtClean="0">
                <a:solidFill>
                  <a:srgbClr val="0070C0"/>
                </a:solidFill>
              </a:rPr>
              <a:t>matematika</a:t>
            </a:r>
            <a:br>
              <a:rPr lang="cs-CZ" sz="4000" b="1" dirty="0" smtClean="0">
                <a:solidFill>
                  <a:srgbClr val="0070C0"/>
                </a:solidFill>
              </a:rPr>
            </a:br>
            <a:r>
              <a:rPr lang="cs-CZ" sz="4000" dirty="0" smtClean="0"/>
              <a:t>       </a:t>
            </a:r>
            <a:r>
              <a:rPr lang="cs-CZ" sz="4000" b="1" dirty="0" smtClean="0">
                <a:solidFill>
                  <a:srgbClr val="7030A0"/>
                </a:solidFill>
              </a:rPr>
              <a:t>Úroveň</a:t>
            </a:r>
            <a:r>
              <a:rPr lang="cs-CZ" sz="4000" dirty="0" smtClean="0"/>
              <a:t>:  </a:t>
            </a:r>
            <a:r>
              <a:rPr lang="cs-CZ" sz="4000" b="1" i="1" dirty="0" smtClean="0"/>
              <a:t>základ </a:t>
            </a:r>
            <a:r>
              <a:rPr lang="cs-CZ" sz="4000" dirty="0" smtClean="0"/>
              <a:t>nebo </a:t>
            </a:r>
            <a:r>
              <a:rPr lang="cs-CZ" sz="4000" b="1" i="1" dirty="0" smtClean="0"/>
              <a:t>nadstavba</a:t>
            </a:r>
            <a:r>
              <a:rPr lang="cs-CZ" sz="4000" dirty="0"/>
              <a:t> </a:t>
            </a:r>
            <a:r>
              <a:rPr lang="cs-CZ" sz="4000" dirty="0" smtClean="0"/>
              <a:t>v kterékoli části 	zkoušky</a:t>
            </a:r>
            <a:endParaRPr lang="cs-CZ" sz="4000" dirty="0"/>
          </a:p>
          <a:p>
            <a:endParaRPr lang="cs-CZ" sz="4000" b="1" dirty="0" smtClean="0"/>
          </a:p>
          <a:p>
            <a:r>
              <a:rPr lang="cs-CZ" sz="4000" b="1" dirty="0" smtClean="0">
                <a:solidFill>
                  <a:srgbClr val="00B050"/>
                </a:solidFill>
              </a:rPr>
              <a:t>PROFILOVÁ </a:t>
            </a:r>
            <a:r>
              <a:rPr lang="cs-CZ" sz="4000" b="1" dirty="0">
                <a:solidFill>
                  <a:srgbClr val="00B050"/>
                </a:solidFill>
              </a:rPr>
              <a:t>ČÁST </a:t>
            </a:r>
            <a:r>
              <a:rPr lang="cs-CZ" sz="4000" b="1" dirty="0"/>
              <a:t>→ </a:t>
            </a:r>
            <a:r>
              <a:rPr lang="cs-CZ" sz="4000" b="1" dirty="0" smtClean="0">
                <a:solidFill>
                  <a:srgbClr val="0070C0"/>
                </a:solidFill>
              </a:rPr>
              <a:t>povinně </a:t>
            </a:r>
            <a:r>
              <a:rPr lang="cs-CZ" sz="4000" b="1" dirty="0">
                <a:solidFill>
                  <a:srgbClr val="0070C0"/>
                </a:solidFill>
              </a:rPr>
              <a:t>volitelný předmět </a:t>
            </a:r>
            <a:r>
              <a:rPr lang="cs-CZ" sz="4000" b="1" dirty="0" smtClean="0">
                <a:solidFill>
                  <a:srgbClr val="0070C0"/>
                </a:solidFill>
              </a:rPr>
              <a:t>1, 2</a:t>
            </a:r>
            <a:br>
              <a:rPr lang="cs-CZ" sz="4000" b="1" dirty="0" smtClean="0">
                <a:solidFill>
                  <a:srgbClr val="0070C0"/>
                </a:solidFill>
              </a:rPr>
            </a:br>
            <a:r>
              <a:rPr lang="cs-CZ" sz="4000" b="1" dirty="0" smtClean="0">
                <a:solidFill>
                  <a:srgbClr val="0070C0"/>
                </a:solidFill>
              </a:rPr>
              <a:t>  		        </a:t>
            </a:r>
            <a:r>
              <a:rPr lang="cs-CZ" sz="4000" b="1" dirty="0" smtClean="0"/>
              <a:t> → </a:t>
            </a:r>
            <a:r>
              <a:rPr lang="cs-CZ" sz="4000" b="1" dirty="0" smtClean="0">
                <a:solidFill>
                  <a:srgbClr val="0070C0"/>
                </a:solidFill>
              </a:rPr>
              <a:t>nepovinné </a:t>
            </a:r>
            <a:r>
              <a:rPr lang="cs-CZ" sz="4000" b="1" dirty="0">
                <a:solidFill>
                  <a:srgbClr val="0070C0"/>
                </a:solidFill>
              </a:rPr>
              <a:t>předměty 3, </a:t>
            </a:r>
            <a:r>
              <a:rPr lang="cs-CZ" sz="4000" b="1" dirty="0" smtClean="0">
                <a:solidFill>
                  <a:srgbClr val="0070C0"/>
                </a:solidFill>
              </a:rPr>
              <a:t>4</a:t>
            </a:r>
            <a:br>
              <a:rPr lang="cs-CZ" sz="4000" b="1" dirty="0" smtClean="0">
                <a:solidFill>
                  <a:srgbClr val="0070C0"/>
                </a:solidFill>
              </a:rPr>
            </a:br>
            <a:r>
              <a:rPr lang="cs-CZ" sz="4000" b="1" dirty="0" smtClean="0"/>
              <a:t>       </a:t>
            </a:r>
            <a:r>
              <a:rPr lang="cs-CZ" sz="4000" b="1" dirty="0" smtClean="0">
                <a:solidFill>
                  <a:srgbClr val="7030A0"/>
                </a:solidFill>
              </a:rPr>
              <a:t>Úroveň</a:t>
            </a:r>
            <a:r>
              <a:rPr lang="cs-CZ" sz="4000" dirty="0" smtClean="0"/>
              <a:t>:  </a:t>
            </a:r>
            <a:r>
              <a:rPr lang="cs-CZ" sz="4000" b="1" i="1" dirty="0" smtClean="0"/>
              <a:t>podle požadavků školy</a:t>
            </a:r>
            <a:endParaRPr lang="cs-CZ" sz="4000" i="1" dirty="0"/>
          </a:p>
          <a:p>
            <a:pPr indent="187325"/>
            <a:endParaRPr lang="cs-CZ" sz="4000" b="1" dirty="0" smtClean="0"/>
          </a:p>
          <a:p>
            <a:pPr indent="187325"/>
            <a:r>
              <a:rPr lang="cs-CZ" sz="4000" b="1" dirty="0" smtClean="0"/>
              <a:t>    → Vnitřní </a:t>
            </a:r>
            <a:r>
              <a:rPr lang="cs-CZ" sz="4000" b="1" dirty="0"/>
              <a:t>podoba profilové </a:t>
            </a:r>
            <a:r>
              <a:rPr lang="cs-CZ" sz="4000" b="1" dirty="0" smtClean="0"/>
              <a:t>zkoušky</a:t>
            </a:r>
            <a:br>
              <a:rPr lang="cs-CZ" sz="4000" b="1" dirty="0" smtClean="0"/>
            </a:br>
            <a:r>
              <a:rPr lang="cs-CZ" sz="4000" b="1" i="1" dirty="0" smtClean="0"/>
              <a:t>              tradiční </a:t>
            </a:r>
            <a:r>
              <a:rPr lang="cs-CZ" sz="4000" b="1" i="1" dirty="0"/>
              <a:t>ústní zkouška před </a:t>
            </a:r>
            <a:r>
              <a:rPr lang="cs-CZ" sz="4000" b="1" i="1" dirty="0" smtClean="0"/>
              <a:t>komisí</a:t>
            </a:r>
            <a:br>
              <a:rPr lang="cs-CZ" sz="4000" b="1" i="1" dirty="0" smtClean="0"/>
            </a:br>
            <a:r>
              <a:rPr lang="cs-CZ" sz="4000" b="1" i="1" dirty="0" smtClean="0"/>
              <a:t>              </a:t>
            </a:r>
            <a:r>
              <a:rPr lang="cs-CZ" sz="4000" b="1" i="1" dirty="0"/>
              <a:t>obhajoba klauzurní </a:t>
            </a:r>
            <a:r>
              <a:rPr lang="cs-CZ" sz="4000" b="1" i="1" dirty="0" smtClean="0"/>
              <a:t>práce</a:t>
            </a:r>
            <a:br>
              <a:rPr lang="cs-CZ" sz="4000" b="1" i="1" dirty="0" smtClean="0"/>
            </a:br>
            <a:r>
              <a:rPr lang="cs-CZ" sz="4000" b="1" i="1" dirty="0" smtClean="0"/>
              <a:t>              </a:t>
            </a:r>
            <a:r>
              <a:rPr lang="cs-CZ" sz="4000" b="1" i="1" dirty="0"/>
              <a:t>maturitní </a:t>
            </a:r>
            <a:r>
              <a:rPr lang="cs-CZ" sz="4000" b="1" i="1" dirty="0" smtClean="0"/>
              <a:t>test</a:t>
            </a:r>
            <a:br>
              <a:rPr lang="cs-CZ" sz="4000" b="1" i="1" dirty="0" smtClean="0"/>
            </a:br>
            <a:r>
              <a:rPr lang="cs-CZ" sz="4000" b="1" i="1" dirty="0" smtClean="0"/>
              <a:t>              praktická </a:t>
            </a:r>
            <a:r>
              <a:rPr lang="cs-CZ" sz="4000" b="1" i="1" dirty="0"/>
              <a:t>zkouška</a:t>
            </a:r>
            <a:endParaRPr lang="cs-CZ" sz="4000" dirty="0"/>
          </a:p>
          <a:p>
            <a:endParaRPr lang="cs-CZ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Ukázky z reálných maturitních slohových prací 2013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– Lidé, kteří jim věří, jsou lidé zlí nebo hloupý. Tito lidé neradi používají svůj mozek. Protože kdyby ho používali, věděli by, že jsou to nesmysly. </a:t>
            </a:r>
            <a:r>
              <a:rPr lang="cs-CZ" dirty="0" err="1" smtClean="0"/>
              <a:t>Výmysli</a:t>
            </a:r>
            <a:r>
              <a:rPr lang="cs-CZ" dirty="0" smtClean="0"/>
              <a:t> lidí, kteří se snaží, jen vydělat. Proto píší nesmysly.</a:t>
            </a:r>
          </a:p>
          <a:p>
            <a:r>
              <a:rPr lang="cs-CZ" dirty="0" smtClean="0"/>
              <a:t>– A jak vlastně vypadá bulvár? Podle mého názoru si myslím, že bulvár je úplně zbytečný pro svět.</a:t>
            </a:r>
          </a:p>
          <a:p>
            <a:r>
              <a:rPr lang="cs-CZ" dirty="0" smtClean="0"/>
              <a:t>–</a:t>
            </a:r>
            <a:r>
              <a:rPr lang="cs-CZ" dirty="0"/>
              <a:t> </a:t>
            </a:r>
            <a:r>
              <a:rPr lang="cs-CZ" dirty="0" smtClean="0"/>
              <a:t>Je to špína, co se v těchto bulvárech dočtete.  Otázka je </a:t>
            </a:r>
            <a:r>
              <a:rPr lang="cs-CZ" dirty="0" err="1" smtClean="0"/>
              <a:t>jestly</a:t>
            </a:r>
            <a:r>
              <a:rPr lang="cs-CZ" dirty="0" smtClean="0"/>
              <a:t> tyto věci lidi zajímají?</a:t>
            </a:r>
          </a:p>
          <a:p>
            <a:r>
              <a:rPr lang="cs-CZ" dirty="0" smtClean="0"/>
              <a:t>– Mnoho lidí na všechno protestují.  Mohou protestovat i na bulvár? Ano mohou. A určitě se ptáte jak. Já vám to povím.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VI. Trocha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r>
              <a:rPr lang="cs-CZ" dirty="0" smtClean="0"/>
              <a:t>V roce 1885 otázal se prof. Jaroslav </a:t>
            </a:r>
            <a:r>
              <a:rPr lang="cs-CZ" dirty="0" err="1" smtClean="0"/>
              <a:t>Goll</a:t>
            </a:r>
            <a:r>
              <a:rPr lang="cs-CZ" dirty="0" smtClean="0"/>
              <a:t>, trápen již několik let pochybnostmi o pravosti Rukopisu královédvorského, svého kolegy, jazykovědce prof. Jana </a:t>
            </a:r>
            <a:r>
              <a:rPr lang="cs-CZ" dirty="0" err="1" smtClean="0"/>
              <a:t>Gebauera</a:t>
            </a:r>
            <a:r>
              <a:rPr lang="cs-CZ" dirty="0" smtClean="0"/>
              <a:t>, jenž dospěl k podobným závěrům: </a:t>
            </a:r>
            <a:br>
              <a:rPr lang="cs-CZ" dirty="0" smtClean="0"/>
            </a:br>
            <a:r>
              <a:rPr lang="cs-CZ" dirty="0" smtClean="0"/>
              <a:t>„Máme si to nechat pro sebe a čekat, až nám na to přijde  cizina?“</a:t>
            </a:r>
            <a:br>
              <a:rPr lang="cs-CZ" dirty="0" smtClean="0"/>
            </a:br>
            <a:r>
              <a:rPr lang="cs-CZ" dirty="0" smtClean="0"/>
              <a:t>„Ne,“ odpověděl </a:t>
            </a:r>
            <a:r>
              <a:rPr lang="cs-CZ" dirty="0" err="1" smtClean="0"/>
              <a:t>Gebauer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 (</a:t>
            </a:r>
            <a:r>
              <a:rPr lang="cs-CZ" i="1" dirty="0" smtClean="0"/>
              <a:t>Vladimír </a:t>
            </a:r>
            <a:r>
              <a:rPr lang="cs-CZ" i="1" dirty="0" err="1" smtClean="0"/>
              <a:t>Neff</a:t>
            </a:r>
            <a:r>
              <a:rPr lang="cs-CZ" i="1" dirty="0" smtClean="0"/>
              <a:t>: Sňatky z rozumu 3 - Zlá krev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Finis </a:t>
            </a:r>
            <a:r>
              <a:rPr lang="cs-CZ" b="1" dirty="0" err="1" smtClean="0">
                <a:solidFill>
                  <a:srgbClr val="C00000"/>
                </a:solidFill>
              </a:rPr>
              <a:t>examinis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</a:rPr>
              <a:t>maturitatis</a:t>
            </a:r>
            <a:r>
              <a:rPr lang="cs-CZ" b="1" dirty="0" smtClean="0">
                <a:solidFill>
                  <a:srgbClr val="C00000"/>
                </a:solidFill>
              </a:rPr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r>
              <a:rPr lang="cs-CZ" sz="4000" dirty="0" smtClean="0"/>
              <a:t>Naše maturitní zkouška, ve své stávající podobě, je nepravá, provinční, </a:t>
            </a:r>
            <a:r>
              <a:rPr lang="cs-CZ" sz="4000" smtClean="0"/>
              <a:t>cinknutá</a:t>
            </a:r>
            <a:r>
              <a:rPr lang="cs-CZ" sz="4000" smtClean="0"/>
              <a:t>… </a:t>
            </a:r>
            <a:r>
              <a:rPr lang="cs-CZ" sz="4000" dirty="0" smtClean="0"/>
              <a:t>Jako </a:t>
            </a:r>
            <a:r>
              <a:rPr lang="cs-CZ" sz="4000" dirty="0" smtClean="0"/>
              <a:t>ty padělané rukopisy.</a:t>
            </a:r>
          </a:p>
          <a:p>
            <a:endParaRPr lang="cs-CZ" sz="4000" dirty="0" smtClean="0"/>
          </a:p>
          <a:p>
            <a:r>
              <a:rPr lang="cs-CZ" sz="4000" dirty="0" smtClean="0"/>
              <a:t>Máme čekat, až nám na to přijde cizina?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Ukázky z reálných maturitních slohových prací 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– Kdyby se bulvár vydával pouze pro určité lidi nebo na určité místo, nebyl by s tím velký problém a bylo by to mnohem lepší. Nebo aby se nepsali falešné věci o slavných lidech, ale aby se psala pravda a aby s tím slavné osobnosti souhlasili.  V tomto roce se hlasovalo o nové místo prezidenta.  Po výsledcích se hned šířili věci o prezidentovi. Domnívám se, že mu to nebylo příjemné. Můj názor je, aby se bulvár zrušil a bylo by méně starostí pro občany České republiky. Toto je můj názor na bulvár.</a:t>
            </a:r>
          </a:p>
          <a:p>
            <a:r>
              <a:rPr lang="cs-CZ" dirty="0" smtClean="0"/>
              <a:t>– Na závěr bych rád podotknul moji úvahu o tom,  že bulvár se už nezmění a bude nám nadále sloužit.</a:t>
            </a:r>
          </a:p>
          <a:p>
            <a:r>
              <a:rPr lang="cs-CZ" dirty="0" smtClean="0"/>
              <a:t>– Cestou domů mě pronásledoval prošedivělý str. 2. je na str. 3 omlouvám se a děkuji za pochopení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Ukázky z reálných maturitních slohových prací 2013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89683"/>
            <a:ext cx="8229600" cy="4146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Ukázky z reálných maturitních slohových prací 2013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40000" lnSpcReduction="20000"/>
          </a:bodyPr>
          <a:lstStyle/>
          <a:p>
            <a:pPr indent="-33178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7200" dirty="0" smtClean="0">
                <a:latin typeface="Arial" charset="0"/>
              </a:rPr>
              <a:t>– </a:t>
            </a:r>
            <a:r>
              <a:rPr lang="cs-CZ" sz="7200" dirty="0" err="1" smtClean="0">
                <a:latin typeface="Arial" charset="0"/>
              </a:rPr>
              <a:t>James</a:t>
            </a:r>
            <a:r>
              <a:rPr lang="cs-CZ" sz="7200" dirty="0" smtClean="0">
                <a:latin typeface="Arial" charset="0"/>
              </a:rPr>
              <a:t> </a:t>
            </a:r>
            <a:r>
              <a:rPr lang="cs-CZ" sz="7200" dirty="0" err="1" smtClean="0">
                <a:latin typeface="Arial" charset="0"/>
              </a:rPr>
              <a:t>bezrozmyšlení</a:t>
            </a:r>
            <a:r>
              <a:rPr lang="cs-CZ" sz="7200" dirty="0" smtClean="0">
                <a:latin typeface="Arial" charset="0"/>
              </a:rPr>
              <a:t> </a:t>
            </a:r>
            <a:r>
              <a:rPr lang="cs-CZ" sz="7200" dirty="0" err="1" smtClean="0">
                <a:latin typeface="Arial" charset="0"/>
              </a:rPr>
              <a:t>nabýdku</a:t>
            </a:r>
            <a:r>
              <a:rPr lang="cs-CZ" sz="7200" dirty="0" smtClean="0">
                <a:latin typeface="Arial" charset="0"/>
              </a:rPr>
              <a:t> přijal.</a:t>
            </a:r>
          </a:p>
          <a:p>
            <a:pPr indent="-33178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7200" dirty="0" smtClean="0">
                <a:latin typeface="Arial" charset="0"/>
              </a:rPr>
              <a:t>– Povaleči </a:t>
            </a:r>
            <a:r>
              <a:rPr lang="cs-CZ" sz="7200" dirty="0" err="1" smtClean="0">
                <a:latin typeface="Arial" charset="0"/>
              </a:rPr>
              <a:t>hířili</a:t>
            </a:r>
            <a:r>
              <a:rPr lang="cs-CZ" sz="7200" dirty="0" smtClean="0">
                <a:latin typeface="Arial" charset="0"/>
              </a:rPr>
              <a:t> své peníze v místním salonu.</a:t>
            </a:r>
          </a:p>
          <a:p>
            <a:pPr indent="-33178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7200" dirty="0" smtClean="0">
                <a:latin typeface="Arial" charset="0"/>
              </a:rPr>
              <a:t>– Přib</a:t>
            </a:r>
            <a:r>
              <a:rPr lang="cs-CZ" sz="7200" dirty="0" smtClean="0">
                <a:latin typeface="+mj-lt"/>
              </a:rPr>
              <a:t>ě</a:t>
            </a:r>
            <a:r>
              <a:rPr lang="cs-CZ" sz="7200" dirty="0" smtClean="0">
                <a:latin typeface="Arial" charset="0"/>
              </a:rPr>
              <a:t>hlo </a:t>
            </a:r>
            <a:r>
              <a:rPr lang="cs-CZ" sz="7200" dirty="0" err="1" smtClean="0">
                <a:latin typeface="Arial" charset="0"/>
              </a:rPr>
              <a:t>osum</a:t>
            </a:r>
            <a:r>
              <a:rPr lang="cs-CZ" sz="7200" dirty="0" smtClean="0">
                <a:latin typeface="Arial" charset="0"/>
              </a:rPr>
              <a:t> chlapců s </a:t>
            </a:r>
            <a:r>
              <a:rPr lang="cs-CZ" sz="7200" dirty="0" err="1" smtClean="0">
                <a:latin typeface="Arial" charset="0"/>
              </a:rPr>
              <a:t>pistolema</a:t>
            </a:r>
            <a:r>
              <a:rPr lang="cs-CZ" sz="7200" dirty="0" smtClean="0">
                <a:latin typeface="Arial" charset="0"/>
              </a:rPr>
              <a:t> v ruce a řvali: (…)</a:t>
            </a:r>
          </a:p>
          <a:p>
            <a:pPr indent="-33178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7200" dirty="0" smtClean="0">
                <a:latin typeface="Arial" charset="0"/>
              </a:rPr>
              <a:t>– Okenními tabulky to až zatřáslo.</a:t>
            </a:r>
          </a:p>
          <a:p>
            <a:pPr indent="-33178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7200" dirty="0" smtClean="0">
                <a:latin typeface="Arial" charset="0"/>
              </a:rPr>
              <a:t>– Kumpáni se odtrhli od stolu a jali se chopit zbraně.</a:t>
            </a:r>
          </a:p>
          <a:p>
            <a:pPr indent="-33178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7200" dirty="0" smtClean="0">
                <a:latin typeface="Arial" charset="0"/>
              </a:rPr>
              <a:t>– Na to se </a:t>
            </a:r>
            <a:r>
              <a:rPr lang="cs-CZ" sz="7200" dirty="0" err="1" smtClean="0">
                <a:latin typeface="Arial" charset="0"/>
              </a:rPr>
              <a:t>Mikovi</a:t>
            </a:r>
            <a:r>
              <a:rPr lang="cs-CZ" sz="7200" dirty="0" smtClean="0">
                <a:latin typeface="Arial" charset="0"/>
              </a:rPr>
              <a:t> pomalu vháněly slzy do očí.</a:t>
            </a:r>
          </a:p>
          <a:p>
            <a:pPr indent="-33178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7200" dirty="0" smtClean="0">
                <a:latin typeface="Arial" charset="0"/>
              </a:rPr>
              <a:t>– Z </a:t>
            </a:r>
            <a:r>
              <a:rPr lang="cs-CZ" sz="7200" dirty="0" err="1" smtClean="0">
                <a:latin typeface="Arial" charset="0"/>
              </a:rPr>
              <a:t>blýžící</a:t>
            </a:r>
            <a:r>
              <a:rPr lang="cs-CZ" sz="7200" dirty="0" smtClean="0">
                <a:latin typeface="Arial" charset="0"/>
              </a:rPr>
              <a:t> se my </a:t>
            </a:r>
            <a:r>
              <a:rPr lang="cs-CZ" sz="7200" dirty="0" err="1" smtClean="0">
                <a:latin typeface="Arial" charset="0"/>
              </a:rPr>
              <a:t>večernímy</a:t>
            </a:r>
            <a:r>
              <a:rPr lang="cs-CZ" sz="7200" dirty="0" smtClean="0">
                <a:latin typeface="Arial" charset="0"/>
              </a:rPr>
              <a:t> </a:t>
            </a:r>
            <a:r>
              <a:rPr lang="cs-CZ" sz="7200" dirty="0" err="1" smtClean="0">
                <a:latin typeface="Arial" charset="0"/>
              </a:rPr>
              <a:t>hodinamy</a:t>
            </a:r>
            <a:r>
              <a:rPr lang="cs-CZ" sz="7200" dirty="0" smtClean="0">
                <a:latin typeface="Arial" charset="0"/>
              </a:rPr>
              <a:t> se představitelé města rozloučili... </a:t>
            </a:r>
            <a:r>
              <a:rPr lang="cs-CZ" sz="7000" dirty="0"/>
              <a:t> 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Ukázky z ústní maturitní zkoušky 2013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 indent="-336550">
              <a:buClrTx/>
              <a:buFontTx/>
              <a:buNone/>
              <a:tabLst>
                <a:tab pos="34290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>
                <a:latin typeface="Arial" charset="0"/>
              </a:rPr>
              <a:t>– </a:t>
            </a:r>
            <a:r>
              <a:rPr lang="cs-CZ" dirty="0" smtClean="0"/>
              <a:t>„V textu jsou zobrazeny termíny.“</a:t>
            </a:r>
          </a:p>
          <a:p>
            <a:pPr indent="-336550">
              <a:buClrTx/>
              <a:buFontTx/>
              <a:buNone/>
              <a:tabLst>
                <a:tab pos="34290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>
                <a:latin typeface="Arial" charset="0"/>
              </a:rPr>
              <a:t>– </a:t>
            </a:r>
            <a:r>
              <a:rPr lang="cs-CZ" dirty="0" smtClean="0"/>
              <a:t>„Ten druhý je článek co a jak bylo.“</a:t>
            </a:r>
          </a:p>
          <a:p>
            <a:pPr indent="-336550">
              <a:buClrTx/>
              <a:buFontTx/>
              <a:buNone/>
              <a:tabLst>
                <a:tab pos="34290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>
                <a:latin typeface="Arial" charset="0"/>
              </a:rPr>
              <a:t>– </a:t>
            </a:r>
            <a:r>
              <a:rPr lang="cs-CZ" dirty="0" smtClean="0"/>
              <a:t>„A mohl bys nám říct, jaké jsou v textu využité jazykové prostředky?“ – „No tak text je zarovnaný do bloku…“</a:t>
            </a:r>
          </a:p>
          <a:p>
            <a:pPr indent="-336550">
              <a:buClrTx/>
              <a:buFontTx/>
              <a:buNone/>
              <a:tabLst>
                <a:tab pos="34290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>
                <a:latin typeface="Arial" charset="0"/>
              </a:rPr>
              <a:t>–</a:t>
            </a:r>
            <a:r>
              <a:rPr lang="cs-CZ" dirty="0" smtClean="0"/>
              <a:t>„</a:t>
            </a:r>
            <a:r>
              <a:rPr lang="cs-CZ" dirty="0" smtClean="0">
                <a:ea typeface="DejaVu Sans" charset="0"/>
                <a:cs typeface="DejaVu Sans" charset="0"/>
              </a:rPr>
              <a:t>Bílá nemoc je spíš psychická nemoc.“</a:t>
            </a:r>
          </a:p>
          <a:p>
            <a:pPr indent="-336550">
              <a:buClrTx/>
              <a:buFontTx/>
              <a:buNone/>
              <a:tabLst>
                <a:tab pos="34290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>
                <a:latin typeface="Arial" charset="0"/>
              </a:rPr>
              <a:t>– </a:t>
            </a:r>
            <a:r>
              <a:rPr lang="cs-CZ" dirty="0" smtClean="0"/>
              <a:t>„</a:t>
            </a:r>
            <a:r>
              <a:rPr lang="cs-CZ" dirty="0" smtClean="0">
                <a:ea typeface="DejaVu Sans" charset="0"/>
                <a:cs typeface="DejaVu Sans" charset="0"/>
              </a:rPr>
              <a:t>Místo děje výňatku je vesnický objekt u Prošků.“</a:t>
            </a:r>
          </a:p>
          <a:p>
            <a:pPr indent="-336550">
              <a:buClrTx/>
              <a:buFontTx/>
              <a:buNone/>
              <a:tabLst>
                <a:tab pos="34290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>
                <a:latin typeface="Arial" charset="0"/>
              </a:rPr>
              <a:t>– </a:t>
            </a:r>
            <a:r>
              <a:rPr lang="cs-CZ" dirty="0" smtClean="0"/>
              <a:t>„</a:t>
            </a:r>
            <a:r>
              <a:rPr lang="cs-CZ" dirty="0" err="1" smtClean="0">
                <a:ea typeface="DejaVu Sans" charset="0"/>
                <a:cs typeface="DejaVu Sans" charset="0"/>
              </a:rPr>
              <a:t>Lolita</a:t>
            </a:r>
            <a:r>
              <a:rPr lang="cs-CZ" dirty="0" smtClean="0">
                <a:ea typeface="DejaVu Sans" charset="0"/>
                <a:cs typeface="DejaVu Sans" charset="0"/>
              </a:rPr>
              <a:t> je laškovná koketa.“</a:t>
            </a:r>
          </a:p>
          <a:p>
            <a:pPr indent="-336550">
              <a:buClrTx/>
              <a:buFontTx/>
              <a:buNone/>
              <a:tabLst>
                <a:tab pos="34290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>
                <a:latin typeface="Arial" charset="0"/>
              </a:rPr>
              <a:t>– </a:t>
            </a:r>
            <a:r>
              <a:rPr lang="cs-CZ" dirty="0" smtClean="0"/>
              <a:t>„</a:t>
            </a:r>
            <a:r>
              <a:rPr lang="cs-CZ" dirty="0" smtClean="0">
                <a:ea typeface="DejaVu Sans" charset="0"/>
                <a:cs typeface="DejaVu Sans" charset="0"/>
              </a:rPr>
              <a:t>Dialog je rozhovor mezi dvěma osobami, monolog je mezi jednou.“</a:t>
            </a:r>
          </a:p>
          <a:p>
            <a:pPr indent="-336550">
              <a:buClrTx/>
              <a:buFontTx/>
              <a:buNone/>
              <a:tabLst>
                <a:tab pos="34290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>
                <a:latin typeface="Arial" charset="0"/>
              </a:rPr>
              <a:t>– </a:t>
            </a:r>
            <a:r>
              <a:rPr lang="cs-CZ" dirty="0" smtClean="0">
                <a:ea typeface="DejaVu Sans" charset="0"/>
                <a:cs typeface="DejaVu Sans" charset="0"/>
              </a:rPr>
              <a:t>„Je to umělecký styl, protože je to výplod autorovy fantazie.“</a:t>
            </a:r>
          </a:p>
          <a:p>
            <a:pPr indent="-336550">
              <a:buClrTx/>
              <a:buFontTx/>
              <a:buNone/>
              <a:tabLst>
                <a:tab pos="34290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>
                <a:latin typeface="Arial" charset="0"/>
              </a:rPr>
              <a:t>– </a:t>
            </a:r>
            <a:r>
              <a:rPr lang="cs-CZ" dirty="0" smtClean="0"/>
              <a:t>„</a:t>
            </a:r>
            <a:r>
              <a:rPr lang="cs-CZ" dirty="0" smtClean="0">
                <a:ea typeface="DejaVu Sans" charset="0"/>
                <a:cs typeface="DejaVu Sans" charset="0"/>
              </a:rPr>
              <a:t>Nebylo východiska, a tak se zbláznila.“ </a:t>
            </a:r>
            <a:r>
              <a:rPr lang="cs-CZ" i="1" dirty="0" smtClean="0">
                <a:ea typeface="DejaVu Sans" charset="0"/>
                <a:cs typeface="DejaVu Sans" charset="0"/>
              </a:rPr>
              <a:t>(o Viktorce)</a:t>
            </a:r>
          </a:p>
          <a:p>
            <a:pPr indent="-336550">
              <a:buClrTx/>
              <a:buFontTx/>
              <a:buNone/>
              <a:tabLst>
                <a:tab pos="34290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>
                <a:latin typeface="Arial" charset="0"/>
              </a:rPr>
              <a:t>– </a:t>
            </a:r>
            <a:r>
              <a:rPr lang="cs-CZ" dirty="0" smtClean="0"/>
              <a:t>„</a:t>
            </a:r>
            <a:r>
              <a:rPr lang="cs-CZ" dirty="0" smtClean="0">
                <a:ea typeface="DejaVu Sans" charset="0"/>
                <a:cs typeface="DejaVu Sans" charset="0"/>
              </a:rPr>
              <a:t>Rodičům se narodila divá Bára. “</a:t>
            </a:r>
          </a:p>
          <a:p>
            <a:pPr indent="-336550">
              <a:buClrTx/>
              <a:buFontTx/>
              <a:buNone/>
              <a:tabLst>
                <a:tab pos="34290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dirty="0" smtClean="0"/>
          </a:p>
          <a:p>
            <a:pPr>
              <a:tabLst>
                <a:tab pos="34290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Po evropsku, ne po česku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Maturitní zkouška, je-li nastavena a hlavně hodnocena korektně, tedy </a:t>
            </a:r>
            <a:r>
              <a:rPr lang="cs-CZ" b="1" dirty="0" smtClean="0"/>
              <a:t>nikoli po česku</a:t>
            </a:r>
            <a:r>
              <a:rPr lang="cs-CZ" dirty="0" smtClean="0"/>
              <a:t>, bezpečně ohlídá slušnou výstupní úroveň středoškoláka.</a:t>
            </a:r>
          </a:p>
          <a:p>
            <a:r>
              <a:rPr lang="cs-CZ" dirty="0" smtClean="0"/>
              <a:t> Co ji ohlídá, pokud se stát tohoto nástroje vzdá? Přesněji: co ji ohlídá na školách, kde jediným společným cílem zřizovatele, ředitele, rodiče i žáka je, aby posledně jmenovaný „prolezl za každou cenu“?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I. Cíle  maturitní zkoušky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zajistit objektivní hodnocení žáka včetně možnosti jeho přesného přezkoumání;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zajistit naplnění minimálního maturitního standardu, který by žákovi zaručoval možnost ucházet se o studium na vyšším vzdělávacím stupni, zejména na vysoké škole;</a:t>
            </a:r>
          </a:p>
          <a:p>
            <a:r>
              <a:rPr lang="cs-CZ" dirty="0" smtClean="0"/>
              <a:t>motivovat žáka k výkonu, který odpovídá jeho nadání a studijnímu úsilí;</a:t>
            </a:r>
          </a:p>
          <a:p>
            <a:r>
              <a:rPr lang="cs-CZ" dirty="0" smtClean="0"/>
              <a:t>motivovat učitele k tomu, aby žáka vedl ve výuce i při vlastní maturitní zkoušce k výkonu co nejvíce se blížícímu kandidátovu maximu;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poskytnout  objektivní a srovnatelnou informaci o výstupní úrovni žáků středních škol </a:t>
            </a:r>
            <a:r>
              <a:rPr lang="cs-CZ" u="sng" dirty="0" smtClean="0">
                <a:solidFill>
                  <a:srgbClr val="FF0000"/>
                </a:solidFill>
              </a:rPr>
              <a:t>stejného typu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II. Neuralgické body stávajícího maturitního modelu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r>
              <a:rPr lang="cs-CZ" sz="4200" b="1" dirty="0" smtClean="0">
                <a:solidFill>
                  <a:srgbClr val="FF0000"/>
                </a:solidFill>
              </a:rPr>
              <a:t>1. Úvahy o zrušení komplexnosti zkoušky</a:t>
            </a:r>
          </a:p>
          <a:p>
            <a:r>
              <a:rPr lang="cs-CZ" sz="4200" dirty="0" smtClean="0"/>
              <a:t>– </a:t>
            </a:r>
            <a:r>
              <a:rPr lang="cs-CZ" sz="4200" b="1" dirty="0" smtClean="0"/>
              <a:t>odsunutí  </a:t>
            </a:r>
            <a:r>
              <a:rPr lang="cs-CZ" sz="4200" b="1" dirty="0" smtClean="0"/>
              <a:t>slohové  práce (jak zadávání, tak oprav) a ústní zkoušky do gesce </a:t>
            </a:r>
            <a:r>
              <a:rPr lang="cs-CZ" sz="4200" b="1" dirty="0" smtClean="0"/>
              <a:t>škol;</a:t>
            </a:r>
            <a:endParaRPr lang="cs-CZ" sz="4200" b="1" dirty="0" smtClean="0"/>
          </a:p>
          <a:p>
            <a:r>
              <a:rPr lang="cs-CZ" sz="4200" dirty="0" smtClean="0"/>
              <a:t>– </a:t>
            </a:r>
            <a:r>
              <a:rPr lang="cs-CZ" sz="4200" b="1" dirty="0" smtClean="0"/>
              <a:t>centru </a:t>
            </a:r>
            <a:r>
              <a:rPr lang="cs-CZ" sz="4200" b="1" dirty="0" smtClean="0"/>
              <a:t>se ponechá pouze didaktický </a:t>
            </a:r>
            <a:r>
              <a:rPr lang="cs-CZ" sz="4200" b="1" dirty="0" smtClean="0"/>
              <a:t>test.</a:t>
            </a:r>
            <a:endParaRPr lang="cs-CZ" sz="4200" b="1" dirty="0" smtClean="0"/>
          </a:p>
          <a:p>
            <a:endParaRPr lang="cs-CZ" sz="4200" b="1" dirty="0" smtClean="0"/>
          </a:p>
          <a:p>
            <a:r>
              <a:rPr lang="cs-CZ" sz="4200" b="1" dirty="0" smtClean="0"/>
              <a:t>Proč špatné?</a:t>
            </a:r>
            <a:endParaRPr lang="cs-CZ" sz="4200" dirty="0"/>
          </a:p>
          <a:p>
            <a:r>
              <a:rPr lang="cs-CZ" sz="4200" dirty="0"/>
              <a:t>–</a:t>
            </a:r>
            <a:r>
              <a:rPr lang="cs-CZ" sz="4200" b="1" dirty="0"/>
              <a:t> </a:t>
            </a:r>
            <a:r>
              <a:rPr lang="cs-CZ" sz="4200" dirty="0"/>
              <a:t>nelze akceptovat, že při státní zkoušce z jazyka maturant vůbec neotevře ústa a nenapíše jedinou větu;</a:t>
            </a:r>
          </a:p>
          <a:p>
            <a:r>
              <a:rPr lang="cs-CZ" sz="4200" dirty="0"/>
              <a:t>– maturita </a:t>
            </a:r>
            <a:r>
              <a:rPr lang="cs-CZ" sz="4200" dirty="0" smtClean="0"/>
              <a:t>je degradována na jednoduchou zkoušku, hraničící svou „obtížností“ s požadavky na základní školu;</a:t>
            </a:r>
            <a:endParaRPr lang="cs-CZ" sz="4200" dirty="0"/>
          </a:p>
          <a:p>
            <a:r>
              <a:rPr lang="cs-CZ" sz="4200" dirty="0"/>
              <a:t>– </a:t>
            </a:r>
            <a:r>
              <a:rPr lang="cs-CZ" sz="4200" u="sng" dirty="0" smtClean="0"/>
              <a:t>absolutně</a:t>
            </a:r>
            <a:r>
              <a:rPr lang="cs-CZ" sz="4200" dirty="0" smtClean="0"/>
              <a:t> nelze zaručit </a:t>
            </a:r>
            <a:r>
              <a:rPr lang="cs-CZ" sz="4200" dirty="0"/>
              <a:t>objektivitu hodnocení na </a:t>
            </a:r>
            <a:r>
              <a:rPr lang="cs-CZ" sz="4200" dirty="0" smtClean="0"/>
              <a:t>školách.</a:t>
            </a:r>
          </a:p>
          <a:p>
            <a:r>
              <a:rPr lang="cs-CZ" sz="4200" dirty="0" smtClean="0"/>
              <a:t>– bude pokračovat trend </a:t>
            </a:r>
            <a:r>
              <a:rPr lang="cs-CZ" sz="4200" u="sng" dirty="0" smtClean="0"/>
              <a:t>upadajících vyjadřovacích schopností </a:t>
            </a:r>
            <a:r>
              <a:rPr lang="cs-CZ" sz="4200" dirty="0" smtClean="0"/>
              <a:t>mladé generace, patrný už dnes, neboť zmizí jediný účinný nástroj prospěšného tlaku na učitele i žáky (na školy), aby se na SŠ řádně vyučoval jazyk a sloh.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968</TotalTime>
  <Words>1140</Words>
  <Application>Microsoft Office PowerPoint</Application>
  <PresentationFormat>Předvádění na obrazovce (4:3)</PresentationFormat>
  <Paragraphs>122</Paragraphs>
  <Slides>21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Motiv sady Office</vt:lpstr>
      <vt:lpstr>Dokument</vt:lpstr>
      <vt:lpstr>  MATURITA PŘÁTELSKÁ, NEBO EVROPSKÁ? </vt:lpstr>
      <vt:lpstr>Ukázky z reálných maturitních slohových prací 2013</vt:lpstr>
      <vt:lpstr>Ukázky z reálných maturitních slohových prací 2013</vt:lpstr>
      <vt:lpstr>Ukázky z reálných maturitních slohových prací 2013</vt:lpstr>
      <vt:lpstr>Ukázky z reálných maturitních slohových prací 2013</vt:lpstr>
      <vt:lpstr>Ukázky z ústní maturitní zkoušky 2013</vt:lpstr>
      <vt:lpstr>Po evropsku, ne po česku</vt:lpstr>
      <vt:lpstr>I. Cíle  maturitní zkoušky</vt:lpstr>
      <vt:lpstr>II. Neuralgické body stávajícího maturitního modelu (1)</vt:lpstr>
      <vt:lpstr>II. Neuralgické body stávajícího maturitního modelu (2)</vt:lpstr>
      <vt:lpstr>II. Neuralgické body stávajícího maturitního modelu (3)</vt:lpstr>
      <vt:lpstr>II. Neuralgické body stávajícího maturitního modelu (4)</vt:lpstr>
      <vt:lpstr>III. Cinknutá maturita (1)</vt:lpstr>
      <vt:lpstr>III. Cinknutá maturita (2)</vt:lpstr>
      <vt:lpstr>III. Cinknutá maturita (3)</vt:lpstr>
      <vt:lpstr>IV. Návrhy řešení – ASČ</vt:lpstr>
      <vt:lpstr> IV. Návrhy řešení – ASČ </vt:lpstr>
      <vt:lpstr> IV. Návrhy řešení – ASČ</vt:lpstr>
      <vt:lpstr>V. Maturitní model 2018+ - návrh ASČ v přehledu</vt:lpstr>
      <vt:lpstr>VI. Trocha historie</vt:lpstr>
      <vt:lpstr>Finis examinis maturitatis?</vt:lpstr>
    </vt:vector>
  </TitlesOfParts>
  <Company>Jirka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JEŠTĚ MATURITA? </dc:title>
  <dc:creator>Jirka</dc:creator>
  <cp:lastModifiedBy>Jirka</cp:lastModifiedBy>
  <cp:revision>61</cp:revision>
  <dcterms:created xsi:type="dcterms:W3CDTF">2013-05-13T20:15:39Z</dcterms:created>
  <dcterms:modified xsi:type="dcterms:W3CDTF">2013-06-09T11:47:58Z</dcterms:modified>
</cp:coreProperties>
</file>